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7"/>
  </p:notesMasterIdLst>
  <p:sldIdLst>
    <p:sldId id="261" r:id="rId2"/>
    <p:sldId id="262" r:id="rId3"/>
    <p:sldId id="263" r:id="rId4"/>
    <p:sldId id="264" r:id="rId5"/>
    <p:sldId id="265" r:id="rId6"/>
    <p:sldId id="266" r:id="rId7"/>
    <p:sldId id="268" r:id="rId8"/>
    <p:sldId id="271" r:id="rId9"/>
    <p:sldId id="272" r:id="rId10"/>
    <p:sldId id="273" r:id="rId11"/>
    <p:sldId id="274" r:id="rId12"/>
    <p:sldId id="277" r:id="rId13"/>
    <p:sldId id="278" r:id="rId14"/>
    <p:sldId id="279" r:id="rId15"/>
    <p:sldId id="28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DDDD"/>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284"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C1D4C7-D223-4908-8B5F-20ACB5DD8418}" type="datetimeFigureOut">
              <a:rPr lang="en-US" smtClean="0"/>
              <a:pPr/>
              <a:t>12/7/2016</a:t>
            </a:fld>
            <a:endParaRPr lang="en-Z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0DDE1A-D1DF-4A66-88C5-0468B10F6B47}" type="slidenum">
              <a:rPr lang="en-ZA" smtClean="0"/>
              <a:pPr/>
              <a:t>‹#›</a:t>
            </a:fld>
            <a:endParaRPr lang="en-ZA"/>
          </a:p>
        </p:txBody>
      </p:sp>
    </p:spTree>
    <p:extLst>
      <p:ext uri="{BB962C8B-B14F-4D97-AF65-F5344CB8AC3E}">
        <p14:creationId xmlns:p14="http://schemas.microsoft.com/office/powerpoint/2010/main" val="882433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fld id="{BB1B6962-F54E-4484-8334-E138FE49E918}" type="datetimeFigureOut">
              <a:rPr lang="en-US" smtClean="0"/>
              <a:pPr/>
              <a:t>12/7/2016</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E77B06C3-6088-42B4-980D-B9134EEED15D}" type="slidenum">
              <a:rPr lang="en-ZA" smtClean="0"/>
              <a:pPr/>
              <a:t>‹#›</a:t>
            </a:fld>
            <a:endParaRPr lang="en-Z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BB1B6962-F54E-4484-8334-E138FE49E918}" type="datetimeFigureOut">
              <a:rPr lang="en-US" smtClean="0"/>
              <a:pPr/>
              <a:t>12/7/2016</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E77B06C3-6088-42B4-980D-B9134EEED15D}" type="slidenum">
              <a:rPr lang="en-ZA" smtClean="0"/>
              <a:pPr/>
              <a:t>‹#›</a:t>
            </a:fld>
            <a:endParaRPr lang="en-Z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BB1B6962-F54E-4484-8334-E138FE49E918}" type="datetimeFigureOut">
              <a:rPr lang="en-US" smtClean="0"/>
              <a:pPr/>
              <a:t>12/7/2016</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E77B06C3-6088-42B4-980D-B9134EEED15D}" type="slidenum">
              <a:rPr lang="en-ZA" smtClean="0"/>
              <a:pPr/>
              <a:t>‹#›</a:t>
            </a:fld>
            <a:endParaRPr lang="en-Z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BB1B6962-F54E-4484-8334-E138FE49E918}" type="datetimeFigureOut">
              <a:rPr lang="en-US" smtClean="0"/>
              <a:pPr/>
              <a:t>12/7/2016</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E77B06C3-6088-42B4-980D-B9134EEED15D}" type="slidenum">
              <a:rPr lang="en-ZA" smtClean="0"/>
              <a:pPr/>
              <a:t>‹#›</a:t>
            </a:fld>
            <a:endParaRPr lang="en-Z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1B6962-F54E-4484-8334-E138FE49E918}" type="datetimeFigureOut">
              <a:rPr lang="en-US" smtClean="0"/>
              <a:pPr/>
              <a:t>12/7/2016</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E77B06C3-6088-42B4-980D-B9134EEED15D}" type="slidenum">
              <a:rPr lang="en-ZA" smtClean="0"/>
              <a:pPr/>
              <a:t>‹#›</a:t>
            </a:fld>
            <a:endParaRPr lang="en-Z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BB1B6962-F54E-4484-8334-E138FE49E918}" type="datetimeFigureOut">
              <a:rPr lang="en-US" smtClean="0"/>
              <a:pPr/>
              <a:t>12/7/2016</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E77B06C3-6088-42B4-980D-B9134EEED15D}" type="slidenum">
              <a:rPr lang="en-ZA" smtClean="0"/>
              <a:pPr/>
              <a:t>‹#›</a:t>
            </a:fld>
            <a:endParaRPr lang="en-Z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BB1B6962-F54E-4484-8334-E138FE49E918}" type="datetimeFigureOut">
              <a:rPr lang="en-US" smtClean="0"/>
              <a:pPr/>
              <a:t>12/7/2016</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E77B06C3-6088-42B4-980D-B9134EEED15D}" type="slidenum">
              <a:rPr lang="en-ZA" smtClean="0"/>
              <a:pPr/>
              <a:t>‹#›</a:t>
            </a:fld>
            <a:endParaRPr lang="en-Z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BB1B6962-F54E-4484-8334-E138FE49E918}" type="datetimeFigureOut">
              <a:rPr lang="en-US" smtClean="0"/>
              <a:pPr/>
              <a:t>12/7/2016</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E77B06C3-6088-42B4-980D-B9134EEED15D}" type="slidenum">
              <a:rPr lang="en-ZA" smtClean="0"/>
              <a:pPr/>
              <a:t>‹#›</a:t>
            </a:fld>
            <a:endParaRPr lang="en-Z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1B6962-F54E-4484-8334-E138FE49E918}" type="datetimeFigureOut">
              <a:rPr lang="en-US" smtClean="0"/>
              <a:pPr/>
              <a:t>12/7/2016</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E77B06C3-6088-42B4-980D-B9134EEED15D}" type="slidenum">
              <a:rPr lang="en-ZA" smtClean="0"/>
              <a:pPr/>
              <a:t>‹#›</a:t>
            </a:fld>
            <a:endParaRPr lang="en-Z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1B6962-F54E-4484-8334-E138FE49E918}" type="datetimeFigureOut">
              <a:rPr lang="en-US" smtClean="0"/>
              <a:pPr/>
              <a:t>12/7/2016</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E77B06C3-6088-42B4-980D-B9134EEED15D}" type="slidenum">
              <a:rPr lang="en-ZA" smtClean="0"/>
              <a:pPr/>
              <a:t>‹#›</a:t>
            </a:fld>
            <a:endParaRPr lang="en-Z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1B6962-F54E-4484-8334-E138FE49E918}" type="datetimeFigureOut">
              <a:rPr lang="en-US" smtClean="0"/>
              <a:pPr/>
              <a:t>12/7/2016</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E77B06C3-6088-42B4-980D-B9134EEED15D}" type="slidenum">
              <a:rPr lang="en-ZA" smtClean="0"/>
              <a:pPr/>
              <a:t>‹#›</a:t>
            </a:fld>
            <a:endParaRPr lang="en-Z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26000" b="-2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1B6962-F54E-4484-8334-E138FE49E918}" type="datetimeFigureOut">
              <a:rPr lang="en-US" smtClean="0"/>
              <a:pPr/>
              <a:t>12/7/2016</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7B06C3-6088-42B4-980D-B9134EEED15D}" type="slidenum">
              <a:rPr lang="en-ZA" smtClean="0"/>
              <a:pPr/>
              <a:t>‹#›</a:t>
            </a:fld>
            <a:endParaRPr lang="en-Z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1.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hyperlink" Target="http://www.google.co.za/url?sa=i&amp;rct=j&amp;q=&amp;esrc=s&amp;source=images&amp;cd=&amp;cad=rja&amp;uact=8&amp;ved=0CAcQjRxqFQoTCJ3J_IixhsgCFUVcFAod1WoBog&amp;url=http://www.fuelyourwriting.com/everything-is-a-remix-using-narrative-patterns/&amp;psig=AFQjCNGrgCGMnjeyB7Cxcf9DuP9DSrZFuQ&amp;ust=1442864966716719" TargetMode="Externa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13.jpe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4.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15.gif"/><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16.jpeg"/><Relationship Id="rId5" Type="http://schemas.openxmlformats.org/officeDocument/2006/relationships/hyperlink" Target="http://www.google.co.za/url?sa=i&amp;source=imgres&amp;cd=&amp;cad=rja&amp;uact=8&amp;ved=0CAkQjRwwAGoVChMIuaezrrSGyAIViD7bCh1UTQ88&amp;url=http://johnsondan.weebly.com/analogies.html&amp;psig=AFQjCNE35MbKhoApDOfBMPLRhCveMw2Tnw&amp;ust=1442865870129255" TargetMode="Externa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7.gif"/><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9.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สี่เหลี่ยมผืนผ้า 3"/>
          <p:cNvSpPr/>
          <p:nvPr/>
        </p:nvSpPr>
        <p:spPr>
          <a:xfrm>
            <a:off x="214282" y="1142984"/>
            <a:ext cx="8643998" cy="2308324"/>
          </a:xfrm>
          <a:prstGeom prst="rect">
            <a:avLst/>
          </a:prstGeom>
          <a:noFill/>
          <a:ln>
            <a:noFill/>
          </a:ln>
        </p:spPr>
        <p:txBody>
          <a:bodyPr wrap="square">
            <a:spAutoFit/>
          </a:bodyPr>
          <a:lstStyle/>
          <a:p>
            <a:pPr algn="ctr">
              <a:defRPr/>
            </a:pPr>
            <a:r>
              <a:rPr lang="en-US" sz="4800" b="1" cap="all" dirty="0" smtClean="0">
                <a:ln w="9000" cmpd="sng">
                  <a:solidFill>
                    <a:schemeClr val="accent4">
                      <a:shade val="50000"/>
                      <a:satMod val="120000"/>
                    </a:schemeClr>
                  </a:solidFill>
                  <a:prstDash val="solid"/>
                </a:ln>
                <a:solidFill>
                  <a:srgbClr val="92D050"/>
                </a:solidFill>
                <a:effectLst>
                  <a:reflection blurRad="12700" stA="28000" endPos="45000" dist="1000" dir="5400000" sy="-100000" algn="bl" rotWithShape="0"/>
                </a:effectLst>
                <a:latin typeface="Arial Black" pitchFamily="34" charset="0"/>
              </a:rPr>
              <a:t>The TEACHING METHOD AND TECHNIQUES OF THE PROPHET (S.A.W)</a:t>
            </a:r>
            <a:endParaRPr lang="th-TH" sz="4800" b="1" cap="all" dirty="0">
              <a:ln w="9000" cmpd="sng">
                <a:solidFill>
                  <a:schemeClr val="accent4">
                    <a:shade val="50000"/>
                    <a:satMod val="120000"/>
                  </a:schemeClr>
                </a:solidFill>
                <a:prstDash val="solid"/>
              </a:ln>
              <a:solidFill>
                <a:srgbClr val="92D050"/>
              </a:solidFill>
              <a:effectLst>
                <a:reflection blurRad="12700" stA="28000" endPos="45000" dist="1000" dir="5400000" sy="-100000" algn="bl" rotWithShape="0"/>
              </a:effectLst>
              <a:latin typeface="Arial Black" pitchFamily="34" charset="0"/>
            </a:endParaRPr>
          </a:p>
        </p:txBody>
      </p:sp>
      <p:grpSp>
        <p:nvGrpSpPr>
          <p:cNvPr id="5" name="Group 4"/>
          <p:cNvGrpSpPr/>
          <p:nvPr/>
        </p:nvGrpSpPr>
        <p:grpSpPr>
          <a:xfrm>
            <a:off x="0" y="6072181"/>
            <a:ext cx="9144000" cy="785819"/>
            <a:chOff x="0" y="4643445"/>
            <a:chExt cx="9144000" cy="785819"/>
          </a:xfrm>
        </p:grpSpPr>
        <p:pic>
          <p:nvPicPr>
            <p:cNvPr id="6" name="Picture 5" descr="Picture1.jpg"/>
            <p:cNvPicPr/>
            <p:nvPr/>
          </p:nvPicPr>
          <p:blipFill>
            <a:blip r:embed="rId2">
              <a:duotone>
                <a:schemeClr val="accent3">
                  <a:shade val="45000"/>
                  <a:satMod val="135000"/>
                </a:schemeClr>
                <a:prstClr val="white"/>
              </a:duotone>
            </a:blip>
            <a:srcRect l="62583" r="26093"/>
            <a:stretch>
              <a:fillRect/>
            </a:stretch>
          </p:blipFill>
          <p:spPr>
            <a:xfrm rot="16200000">
              <a:off x="4179091" y="464355"/>
              <a:ext cx="785818" cy="9144000"/>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43868" y="4643445"/>
              <a:ext cx="1000132" cy="785819"/>
            </a:xfrm>
            <a:prstGeom prst="roundRect">
              <a:avLst>
                <a:gd name="adj" fmla="val 8594"/>
              </a:avLst>
            </a:prstGeom>
            <a:solidFill>
              <a:srgbClr val="FFFFFF">
                <a:shade val="85000"/>
              </a:srgbClr>
            </a:solidFill>
            <a:ln w="28575">
              <a:solidFill>
                <a:srgbClr val="33CC33"/>
              </a:solidFill>
            </a:ln>
            <a:effectLst>
              <a:reflection blurRad="12700" stA="38000" endPos="28000" dist="5000" dir="5400000" sy="-100000" algn="bl" rotWithShape="0"/>
            </a:effectLst>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4643446"/>
              <a:ext cx="1004477" cy="785818"/>
            </a:xfrm>
            <a:prstGeom prst="roundRect">
              <a:avLst>
                <a:gd name="adj" fmla="val 8594"/>
              </a:avLst>
            </a:prstGeom>
            <a:solidFill>
              <a:srgbClr val="FFFFFF">
                <a:shade val="85000"/>
              </a:srgbClr>
            </a:solidFill>
            <a:ln w="28575">
              <a:solidFill>
                <a:srgbClr val="33CC33"/>
              </a:solidFill>
            </a:ln>
            <a:effectLst>
              <a:reflection blurRad="12700" stA="38000" endPos="28000" dist="5000" dir="5400000" sy="-100000" algn="bl" rotWithShape="0"/>
            </a:effectLst>
          </p:spPr>
        </p:pic>
        <p:sp>
          <p:nvSpPr>
            <p:cNvPr id="9" name="Rounded Rectangle 8"/>
            <p:cNvSpPr/>
            <p:nvPr/>
          </p:nvSpPr>
          <p:spPr>
            <a:xfrm>
              <a:off x="2714612" y="4786346"/>
              <a:ext cx="3857652" cy="428628"/>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ZA" sz="1600" b="1" dirty="0" smtClean="0">
                  <a:latin typeface="Arial Rounded MT Bold" pitchFamily="34" charset="0"/>
                </a:rPr>
                <a:t>Teaching Methods of </a:t>
              </a:r>
              <a:r>
                <a:rPr lang="en-ZA" sz="1600" b="1" dirty="0" err="1" smtClean="0">
                  <a:latin typeface="Arial Rounded MT Bold" pitchFamily="34" charset="0"/>
                </a:rPr>
                <a:t>Nabi</a:t>
              </a:r>
              <a:r>
                <a:rPr lang="en-ZA" sz="1600" b="1" dirty="0" smtClean="0">
                  <a:latin typeface="Arial Rounded MT Bold" pitchFamily="34" charset="0"/>
                </a:rPr>
                <a:t> (</a:t>
              </a:r>
              <a:r>
                <a:rPr lang="en-ZA" sz="1600" b="1" dirty="0" err="1" smtClean="0">
                  <a:latin typeface="Arial Rounded MT Bold" pitchFamily="34" charset="0"/>
                </a:rPr>
                <a:t>s.a.w</a:t>
              </a:r>
              <a:r>
                <a:rPr lang="en-ZA" sz="1600" b="1" dirty="0" smtClean="0">
                  <a:latin typeface="Arial Rounded MT Bold" pitchFamily="34" charset="0"/>
                </a:rPr>
                <a:t>)</a:t>
              </a:r>
              <a:endParaRPr lang="en-ZA" sz="1600" b="1" dirty="0">
                <a:latin typeface="Arial Rounded MT Bold" pitchFamily="34" charset="0"/>
              </a:endParaRPr>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Rectangle 7"/>
          <p:cNvSpPr/>
          <p:nvPr/>
        </p:nvSpPr>
        <p:spPr>
          <a:xfrm>
            <a:off x="142844" y="285728"/>
            <a:ext cx="8858312" cy="5429288"/>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ZA" dirty="0"/>
          </a:p>
        </p:txBody>
      </p:sp>
      <p:sp>
        <p:nvSpPr>
          <p:cNvPr id="18433" name="Rectangle 1"/>
          <p:cNvSpPr>
            <a:spLocks noChangeArrowheads="1"/>
          </p:cNvSpPr>
          <p:nvPr/>
        </p:nvSpPr>
        <p:spPr bwMode="auto">
          <a:xfrm>
            <a:off x="285720" y="500042"/>
            <a:ext cx="8572560" cy="236988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The Prophet SAW encouraged some of his Companions to learn foreign languages: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ZA" sz="1600" b="0" i="0" u="none" strike="noStrike" cap="none" normalizeH="0" baseline="0" dirty="0" smtClean="0">
              <a:ln>
                <a:noFill/>
              </a:ln>
              <a:solidFill>
                <a:schemeClr val="tx1"/>
              </a:solidFill>
              <a:effectLst/>
              <a:latin typeface="Arial Rounded MT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Kharijah</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ibn</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Zayd</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ibn</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Thabit</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reported that his father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Zayd</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ibn</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Thabit</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said: The Prophet SAW ordered me to learn the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Syriac</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or Aramaic language for him.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The Prophet SAW said: By Allah I do not trust the Jews to translate my letter”.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Zayd</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said: so I learnt it for him in just a fortnight. After that I used to write down whatever letters he wanted to send to the Jews and I would read for him the letters they sent him </a:t>
            </a:r>
            <a:r>
              <a:rPr kumimoji="0" lang="en-US" sz="1600" b="1" i="1"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a:t>
            </a:r>
            <a:r>
              <a:rPr kumimoji="0" lang="en-US" sz="1600" i="1"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Tirmidhi</a:t>
            </a:r>
            <a:r>
              <a:rPr kumimoji="0" lang="en-US" sz="1600" i="1"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a:t>
            </a:r>
            <a:endParaRPr kumimoji="0" lang="en-US" sz="1600" i="0" u="none" strike="noStrike" cap="none" normalizeH="0" baseline="0" dirty="0" smtClean="0">
              <a:ln>
                <a:noFill/>
              </a:ln>
              <a:solidFill>
                <a:schemeClr val="tx1"/>
              </a:solidFill>
              <a:effectLst/>
              <a:latin typeface="Arial Rounded MT Bold" pitchFamily="34" charset="0"/>
              <a:cs typeface="Arial" pitchFamily="34" charset="0"/>
            </a:endParaRPr>
          </a:p>
        </p:txBody>
      </p:sp>
      <p:pic>
        <p:nvPicPr>
          <p:cNvPr id="7170" name="Picture 2" descr="C:\Users\myacer\AppData\Local\Microsoft\Windows\INetCache\IE\8GEN8UKW\3681833_com_language_learning_scanrail_fotolia[1].jpg"/>
          <p:cNvPicPr>
            <a:picLocks noChangeAspect="1" noChangeArrowheads="1"/>
          </p:cNvPicPr>
          <p:nvPr/>
        </p:nvPicPr>
        <p:blipFill>
          <a:blip r:embed="rId2"/>
          <a:srcRect/>
          <a:stretch>
            <a:fillRect/>
          </a:stretch>
        </p:blipFill>
        <p:spPr bwMode="auto">
          <a:xfrm>
            <a:off x="3286117" y="2786058"/>
            <a:ext cx="2928958" cy="2780656"/>
          </a:xfrm>
          <a:prstGeom prst="rect">
            <a:avLst/>
          </a:prstGeom>
          <a:noFill/>
        </p:spPr>
      </p:pic>
      <p:grpSp>
        <p:nvGrpSpPr>
          <p:cNvPr id="10" name="Group 9"/>
          <p:cNvGrpSpPr/>
          <p:nvPr/>
        </p:nvGrpSpPr>
        <p:grpSpPr>
          <a:xfrm>
            <a:off x="0" y="6072181"/>
            <a:ext cx="9144000" cy="785819"/>
            <a:chOff x="0" y="4643445"/>
            <a:chExt cx="9144000" cy="785819"/>
          </a:xfrm>
        </p:grpSpPr>
        <p:pic>
          <p:nvPicPr>
            <p:cNvPr id="15" name="Picture 14" descr="Picture1.jpg"/>
            <p:cNvPicPr/>
            <p:nvPr/>
          </p:nvPicPr>
          <p:blipFill>
            <a:blip r:embed="rId3">
              <a:duotone>
                <a:schemeClr val="accent3">
                  <a:shade val="45000"/>
                  <a:satMod val="135000"/>
                </a:schemeClr>
                <a:prstClr val="white"/>
              </a:duotone>
            </a:blip>
            <a:srcRect l="62583" r="26093"/>
            <a:stretch>
              <a:fillRect/>
            </a:stretch>
          </p:blipFill>
          <p:spPr>
            <a:xfrm rot="16200000">
              <a:off x="4179091" y="464355"/>
              <a:ext cx="785818" cy="9144000"/>
            </a:xfrm>
            <a:prstGeom prst="rect">
              <a:avLst/>
            </a:prstGeom>
          </p:spPr>
        </p:pic>
        <p:pic>
          <p:nvPicPr>
            <p:cNvPr id="16" name="Pictur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43868" y="4643445"/>
              <a:ext cx="1000132" cy="785819"/>
            </a:xfrm>
            <a:prstGeom prst="roundRect">
              <a:avLst>
                <a:gd name="adj" fmla="val 8594"/>
              </a:avLst>
            </a:prstGeom>
            <a:solidFill>
              <a:srgbClr val="FFFFFF">
                <a:shade val="85000"/>
              </a:srgbClr>
            </a:solidFill>
            <a:ln w="28575">
              <a:solidFill>
                <a:srgbClr val="33CC33"/>
              </a:solidFill>
            </a:ln>
            <a:effectLst>
              <a:reflection blurRad="12700" stA="38000" endPos="28000" dist="5000" dir="5400000" sy="-100000" algn="bl" rotWithShape="0"/>
            </a:effectLst>
          </p:spPr>
        </p:pic>
        <p:pic>
          <p:nvPicPr>
            <p:cNvPr id="17" name="Picture 1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4643446"/>
              <a:ext cx="1004477" cy="785818"/>
            </a:xfrm>
            <a:prstGeom prst="roundRect">
              <a:avLst>
                <a:gd name="adj" fmla="val 8594"/>
              </a:avLst>
            </a:prstGeom>
            <a:solidFill>
              <a:srgbClr val="FFFFFF">
                <a:shade val="85000"/>
              </a:srgbClr>
            </a:solidFill>
            <a:ln w="28575">
              <a:solidFill>
                <a:srgbClr val="33CC33"/>
              </a:solidFill>
            </a:ln>
            <a:effectLst>
              <a:reflection blurRad="12700" stA="38000" endPos="28000" dist="5000" dir="5400000" sy="-100000" algn="bl" rotWithShape="0"/>
            </a:effectLst>
          </p:spPr>
        </p:pic>
        <p:sp>
          <p:nvSpPr>
            <p:cNvPr id="18" name="Rounded Rectangle 17"/>
            <p:cNvSpPr/>
            <p:nvPr/>
          </p:nvSpPr>
          <p:spPr>
            <a:xfrm>
              <a:off x="2714612" y="4786346"/>
              <a:ext cx="3857652" cy="428628"/>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ZA" sz="1600" b="1" dirty="0" smtClean="0">
                  <a:latin typeface="Arial Rounded MT Bold" pitchFamily="34" charset="0"/>
                </a:rPr>
                <a:t>Teaching Methods of </a:t>
              </a:r>
              <a:r>
                <a:rPr lang="en-ZA" sz="1600" b="1" dirty="0" err="1" smtClean="0">
                  <a:latin typeface="Arial Rounded MT Bold" pitchFamily="34" charset="0"/>
                </a:rPr>
                <a:t>Nabi</a:t>
              </a:r>
              <a:r>
                <a:rPr lang="en-ZA" sz="1600" b="1" dirty="0" smtClean="0">
                  <a:latin typeface="Arial Rounded MT Bold" pitchFamily="34" charset="0"/>
                </a:rPr>
                <a:t> (</a:t>
              </a:r>
              <a:r>
                <a:rPr lang="en-ZA" sz="1600" b="1" dirty="0" err="1" smtClean="0">
                  <a:latin typeface="Arial Rounded MT Bold" pitchFamily="34" charset="0"/>
                </a:rPr>
                <a:t>s.a.w</a:t>
              </a:r>
              <a:r>
                <a:rPr lang="en-ZA" sz="1600" b="1" dirty="0" smtClean="0">
                  <a:latin typeface="Arial Rounded MT Bold" pitchFamily="34" charset="0"/>
                </a:rPr>
                <a:t>)</a:t>
              </a:r>
              <a:endParaRPr lang="en-ZA" sz="1600" b="1" dirty="0">
                <a:latin typeface="Arial Rounded MT Bold" pitchFamily="34" charset="0"/>
              </a:endParaRPr>
            </a:p>
          </p:txBody>
        </p:sp>
      </p:gr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43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Rounded Rectangle 7"/>
          <p:cNvSpPr/>
          <p:nvPr/>
        </p:nvSpPr>
        <p:spPr>
          <a:xfrm>
            <a:off x="285720" y="214290"/>
            <a:ext cx="8643998" cy="5643602"/>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ZA"/>
          </a:p>
        </p:txBody>
      </p:sp>
      <p:sp>
        <p:nvSpPr>
          <p:cNvPr id="17409" name="Rectangle 1"/>
          <p:cNvSpPr>
            <a:spLocks noChangeArrowheads="1"/>
          </p:cNvSpPr>
          <p:nvPr/>
        </p:nvSpPr>
        <p:spPr bwMode="auto">
          <a:xfrm>
            <a:off x="357158" y="500042"/>
            <a:ext cx="8501122" cy="33547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The Prophet  SAW used Narratives and true stories of former people as a means of education:</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ZA" sz="1600" b="0" i="0" u="none" strike="noStrike" cap="none" normalizeH="0" baseline="0" dirty="0" smtClean="0">
              <a:ln>
                <a:noFill/>
              </a:ln>
              <a:solidFill>
                <a:schemeClr val="tx1"/>
              </a:solidFill>
              <a:effectLst/>
              <a:latin typeface="Arial Rounded MT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It is related from Abu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Hurayah</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RA that the Prophet SAW said: “A man set out to visit a brother of his in another town and Allah appointed an angel to wait for him on his way. When he came to him, the angel asked: have you done any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favour</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for him he replied no it is only that I love him for the sake of Allah. The angel said: I am a messenger of Allah sent to you to tell you that Allah loves you as you love this man for His sake </a:t>
            </a:r>
            <a:r>
              <a:rPr kumimoji="0" lang="en-US" sz="1600" i="1"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(Muslim)</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ZA" sz="1600" b="0" i="0" u="none" strike="noStrike" cap="none" normalizeH="0" baseline="0" dirty="0" smtClean="0">
              <a:ln>
                <a:noFill/>
              </a:ln>
              <a:solidFill>
                <a:schemeClr val="tx1"/>
              </a:solidFill>
              <a:effectLst/>
              <a:latin typeface="Arial Rounded MT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The Prophet SAW used stories to teach Muslims. </a:t>
            </a:r>
            <a:r>
              <a:rPr lang="en-US" sz="1600" dirty="0" smtClean="0">
                <a:latin typeface="Arial Rounded MT Bold" pitchFamily="34" charset="0"/>
                <a:ea typeface="Calibri" pitchFamily="34" charset="0"/>
                <a:cs typeface="Times New Roman" pitchFamily="18" charset="0"/>
              </a:rPr>
              <a:t>S</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torytelling has a positive impact in people who listen to stories with attentive hearts and minds. Story telling is also a means of guidance.</a:t>
            </a:r>
            <a:r>
              <a:rPr kumimoji="0" lang="en-US" sz="1600" b="0" i="0" u="none" strike="noStrike" cap="none" normalizeH="0" dirty="0" smtClean="0">
                <a:ln>
                  <a:noFill/>
                </a:ln>
                <a:solidFill>
                  <a:schemeClr val="tx1"/>
                </a:solidFill>
                <a:effectLst/>
                <a:latin typeface="Arial Rounded MT Bold" pitchFamily="34" charset="0"/>
                <a:ea typeface="Calibri" pitchFamily="34" charset="0"/>
                <a:cs typeface="Times New Roman" pitchFamily="18" charset="0"/>
              </a:rPr>
              <a:t> </a:t>
            </a:r>
            <a:endParaRPr kumimoji="0" lang="en-US" sz="1600" b="0" i="0" u="none" strike="noStrike" cap="none" normalizeH="0" baseline="0" dirty="0" smtClean="0">
              <a:ln>
                <a:noFill/>
              </a:ln>
              <a:solidFill>
                <a:schemeClr val="tx1"/>
              </a:solidFill>
              <a:effectLst/>
              <a:latin typeface="Arial Rounded MT Bold" pitchFamily="34" charset="0"/>
              <a:cs typeface="Arial" pitchFamily="34" charset="0"/>
            </a:endParaRPr>
          </a:p>
        </p:txBody>
      </p:sp>
      <p:grpSp>
        <p:nvGrpSpPr>
          <p:cNvPr id="9" name="Group 8"/>
          <p:cNvGrpSpPr/>
          <p:nvPr/>
        </p:nvGrpSpPr>
        <p:grpSpPr>
          <a:xfrm>
            <a:off x="0" y="6072181"/>
            <a:ext cx="9144000" cy="785819"/>
            <a:chOff x="0" y="4643445"/>
            <a:chExt cx="9144000" cy="785819"/>
          </a:xfrm>
        </p:grpSpPr>
        <p:pic>
          <p:nvPicPr>
            <p:cNvPr id="10" name="Picture 9" descr="Picture1.jpg"/>
            <p:cNvPicPr/>
            <p:nvPr/>
          </p:nvPicPr>
          <p:blipFill>
            <a:blip r:embed="rId2">
              <a:duotone>
                <a:schemeClr val="accent3">
                  <a:shade val="45000"/>
                  <a:satMod val="135000"/>
                </a:schemeClr>
                <a:prstClr val="white"/>
              </a:duotone>
            </a:blip>
            <a:srcRect l="62583" r="26093"/>
            <a:stretch>
              <a:fillRect/>
            </a:stretch>
          </p:blipFill>
          <p:spPr>
            <a:xfrm rot="16200000">
              <a:off x="4179091" y="464355"/>
              <a:ext cx="785818" cy="9144000"/>
            </a:xfrm>
            <a:prstGeom prst="rect">
              <a:avLst/>
            </a:prstGeom>
          </p:spPr>
        </p:pic>
        <p:pic>
          <p:nvPicPr>
            <p:cNvPr id="15" name="Pictur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43868" y="4643445"/>
              <a:ext cx="1000132" cy="785819"/>
            </a:xfrm>
            <a:prstGeom prst="roundRect">
              <a:avLst>
                <a:gd name="adj" fmla="val 8594"/>
              </a:avLst>
            </a:prstGeom>
            <a:solidFill>
              <a:srgbClr val="FFFFFF">
                <a:shade val="85000"/>
              </a:srgbClr>
            </a:solidFill>
            <a:ln w="28575">
              <a:solidFill>
                <a:srgbClr val="33CC33"/>
              </a:solidFill>
            </a:ln>
            <a:effectLst>
              <a:reflection blurRad="12700" stA="38000" endPos="28000" dist="5000" dir="5400000" sy="-100000" algn="bl" rotWithShape="0"/>
            </a:effectLst>
          </p:spPr>
        </p:pic>
        <p:pic>
          <p:nvPicPr>
            <p:cNvPr id="16" name="Pictur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4643446"/>
              <a:ext cx="1004477" cy="785818"/>
            </a:xfrm>
            <a:prstGeom prst="roundRect">
              <a:avLst>
                <a:gd name="adj" fmla="val 8594"/>
              </a:avLst>
            </a:prstGeom>
            <a:solidFill>
              <a:srgbClr val="FFFFFF">
                <a:shade val="85000"/>
              </a:srgbClr>
            </a:solidFill>
            <a:ln w="28575">
              <a:solidFill>
                <a:srgbClr val="33CC33"/>
              </a:solidFill>
            </a:ln>
            <a:effectLst>
              <a:reflection blurRad="12700" stA="38000" endPos="28000" dist="5000" dir="5400000" sy="-100000" algn="bl" rotWithShape="0"/>
            </a:effectLst>
          </p:spPr>
        </p:pic>
        <p:sp>
          <p:nvSpPr>
            <p:cNvPr id="17" name="Rounded Rectangle 16"/>
            <p:cNvSpPr/>
            <p:nvPr/>
          </p:nvSpPr>
          <p:spPr>
            <a:xfrm>
              <a:off x="2714612" y="4786346"/>
              <a:ext cx="3857652" cy="428628"/>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ZA" sz="1600" b="1" dirty="0" smtClean="0">
                  <a:latin typeface="Arial Rounded MT Bold" pitchFamily="34" charset="0"/>
                </a:rPr>
                <a:t>Teaching Methods of </a:t>
              </a:r>
              <a:r>
                <a:rPr lang="en-ZA" sz="1600" b="1" dirty="0" err="1" smtClean="0">
                  <a:latin typeface="Arial Rounded MT Bold" pitchFamily="34" charset="0"/>
                </a:rPr>
                <a:t>Nabi</a:t>
              </a:r>
              <a:r>
                <a:rPr lang="en-ZA" sz="1600" b="1" dirty="0" smtClean="0">
                  <a:latin typeface="Arial Rounded MT Bold" pitchFamily="34" charset="0"/>
                </a:rPr>
                <a:t> (</a:t>
              </a:r>
              <a:r>
                <a:rPr lang="en-ZA" sz="1600" b="1" dirty="0" err="1" smtClean="0">
                  <a:latin typeface="Arial Rounded MT Bold" pitchFamily="34" charset="0"/>
                </a:rPr>
                <a:t>s.a.w</a:t>
              </a:r>
              <a:r>
                <a:rPr lang="en-ZA" sz="1600" b="1" dirty="0" smtClean="0">
                  <a:latin typeface="Arial Rounded MT Bold" pitchFamily="34" charset="0"/>
                </a:rPr>
                <a:t>)</a:t>
              </a:r>
              <a:endParaRPr lang="en-ZA" sz="1600" b="1" dirty="0">
                <a:latin typeface="Arial Rounded MT Bold" pitchFamily="34" charset="0"/>
              </a:endParaRPr>
            </a:p>
          </p:txBody>
        </p:sp>
      </p:grpSp>
      <p:pic>
        <p:nvPicPr>
          <p:cNvPr id="8203" name="Picture 11" descr="http://www.fuelyourwriting.com/files/1295468414_writing450.jpg">
            <a:hlinkClick r:id="rId5"/>
          </p:cNvPr>
          <p:cNvPicPr>
            <a:picLocks noChangeAspect="1" noChangeArrowheads="1"/>
          </p:cNvPicPr>
          <p:nvPr/>
        </p:nvPicPr>
        <p:blipFill>
          <a:blip r:embed="rId6"/>
          <a:srcRect/>
          <a:stretch>
            <a:fillRect/>
          </a:stretch>
        </p:blipFill>
        <p:spPr bwMode="auto">
          <a:xfrm>
            <a:off x="3000364" y="3714752"/>
            <a:ext cx="3000396" cy="2000264"/>
          </a:xfrm>
          <a:prstGeom prst="rect">
            <a:avLst/>
          </a:prstGeom>
          <a:ln>
            <a:noFill/>
          </a:ln>
          <a:effectLst>
            <a:softEdge rad="112500"/>
          </a:effectLst>
        </p:spPr>
      </p:pic>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0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40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9"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Round Diagonal Corner Rectangle 9"/>
          <p:cNvSpPr/>
          <p:nvPr/>
        </p:nvSpPr>
        <p:spPr>
          <a:xfrm>
            <a:off x="142844" y="214290"/>
            <a:ext cx="8786874" cy="5715040"/>
          </a:xfrm>
          <a:prstGeom prst="round2Diag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ZA"/>
          </a:p>
        </p:txBody>
      </p:sp>
      <p:sp>
        <p:nvSpPr>
          <p:cNvPr id="16385" name="Rectangle 1"/>
          <p:cNvSpPr>
            <a:spLocks noChangeArrowheads="1"/>
          </p:cNvSpPr>
          <p:nvPr/>
        </p:nvSpPr>
        <p:spPr bwMode="auto">
          <a:xfrm>
            <a:off x="357158" y="428604"/>
            <a:ext cx="8358214"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Teaching Abstract Concepts through Concrete Examples: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ZA" sz="1600" b="0" i="0" u="none" strike="noStrike" cap="none" normalizeH="0" baseline="0" dirty="0" smtClean="0">
              <a:ln>
                <a:noFill/>
              </a:ln>
              <a:solidFill>
                <a:schemeClr val="tx1"/>
              </a:solidFill>
              <a:effectLst/>
              <a:latin typeface="Arial Rounded MT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Jariri</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ibn</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Abdullah RA said: we were sitting with the Prophet SAW when he looked at the moon on a night of the full moon, He said you will see your Lord as you see this moon – in all clarity and ease </a:t>
            </a:r>
            <a:r>
              <a:rPr kumimoji="0" lang="en-US" sz="1600" i="1"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a:t>
            </a:r>
            <a:r>
              <a:rPr kumimoji="0" lang="en-US" sz="1600" i="1"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Bukhari</a:t>
            </a:r>
            <a:r>
              <a:rPr kumimoji="0" lang="en-US" sz="1600" i="1"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and Muslim)</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ZA" sz="1600" b="0" i="0" u="none" strike="noStrike" cap="none" normalizeH="0" baseline="0" dirty="0" smtClean="0">
              <a:ln>
                <a:noFill/>
              </a:ln>
              <a:solidFill>
                <a:schemeClr val="tx1"/>
              </a:solidFill>
              <a:effectLst/>
              <a:latin typeface="Arial Rounded MT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In the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hadith</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we can see how the Prophet SAW made use of a momentary occurrence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ie</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the Companions looking at the full moon, in order to explain to them that for believers who enter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Jannah</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in the Hereafter seeing Allah will be clear and trouble free. </a:t>
            </a:r>
            <a:endParaRPr kumimoji="0" lang="en-US" sz="1600" b="0" i="0" u="none" strike="noStrike" cap="none" normalizeH="0" baseline="0" dirty="0" smtClean="0">
              <a:ln>
                <a:noFill/>
              </a:ln>
              <a:solidFill>
                <a:schemeClr val="tx1"/>
              </a:solidFill>
              <a:effectLst/>
              <a:latin typeface="Arial Rounded MT Bold" pitchFamily="34" charset="0"/>
              <a:cs typeface="Arial" pitchFamily="34" charset="0"/>
            </a:endParaRPr>
          </a:p>
        </p:txBody>
      </p:sp>
      <p:grpSp>
        <p:nvGrpSpPr>
          <p:cNvPr id="15" name="Group 14"/>
          <p:cNvGrpSpPr/>
          <p:nvPr/>
        </p:nvGrpSpPr>
        <p:grpSpPr>
          <a:xfrm>
            <a:off x="0" y="6072181"/>
            <a:ext cx="9144000" cy="785819"/>
            <a:chOff x="0" y="4643445"/>
            <a:chExt cx="9144000" cy="785819"/>
          </a:xfrm>
        </p:grpSpPr>
        <p:pic>
          <p:nvPicPr>
            <p:cNvPr id="16" name="Picture 15" descr="Picture1.jpg"/>
            <p:cNvPicPr/>
            <p:nvPr/>
          </p:nvPicPr>
          <p:blipFill>
            <a:blip r:embed="rId2">
              <a:duotone>
                <a:schemeClr val="accent3">
                  <a:shade val="45000"/>
                  <a:satMod val="135000"/>
                </a:schemeClr>
                <a:prstClr val="white"/>
              </a:duotone>
            </a:blip>
            <a:srcRect l="62583" r="26093"/>
            <a:stretch>
              <a:fillRect/>
            </a:stretch>
          </p:blipFill>
          <p:spPr>
            <a:xfrm rot="16200000">
              <a:off x="4179091" y="464355"/>
              <a:ext cx="785818" cy="9144000"/>
            </a:xfrm>
            <a:prstGeom prst="rect">
              <a:avLst/>
            </a:prstGeom>
          </p:spPr>
        </p:pic>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43868" y="4643445"/>
              <a:ext cx="1000132" cy="785819"/>
            </a:xfrm>
            <a:prstGeom prst="roundRect">
              <a:avLst>
                <a:gd name="adj" fmla="val 8594"/>
              </a:avLst>
            </a:prstGeom>
            <a:solidFill>
              <a:srgbClr val="FFFFFF">
                <a:shade val="85000"/>
              </a:srgbClr>
            </a:solidFill>
            <a:ln w="28575">
              <a:solidFill>
                <a:srgbClr val="33CC33"/>
              </a:solidFill>
            </a:ln>
            <a:effectLst>
              <a:reflection blurRad="12700" stA="38000" endPos="28000" dist="5000" dir="5400000" sy="-100000" algn="bl" rotWithShape="0"/>
            </a:effectLst>
          </p:spPr>
        </p:pic>
        <p:pic>
          <p:nvPicPr>
            <p:cNvPr id="18" name="Picture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4643446"/>
              <a:ext cx="1004477" cy="785818"/>
            </a:xfrm>
            <a:prstGeom prst="roundRect">
              <a:avLst>
                <a:gd name="adj" fmla="val 8594"/>
              </a:avLst>
            </a:prstGeom>
            <a:solidFill>
              <a:srgbClr val="FFFFFF">
                <a:shade val="85000"/>
              </a:srgbClr>
            </a:solidFill>
            <a:ln w="28575">
              <a:solidFill>
                <a:srgbClr val="33CC33"/>
              </a:solidFill>
            </a:ln>
            <a:effectLst>
              <a:reflection blurRad="12700" stA="38000" endPos="28000" dist="5000" dir="5400000" sy="-100000" algn="bl" rotWithShape="0"/>
            </a:effectLst>
          </p:spPr>
        </p:pic>
        <p:sp>
          <p:nvSpPr>
            <p:cNvPr id="19" name="Rounded Rectangle 18"/>
            <p:cNvSpPr/>
            <p:nvPr/>
          </p:nvSpPr>
          <p:spPr>
            <a:xfrm>
              <a:off x="2714612" y="4786346"/>
              <a:ext cx="3857652" cy="428628"/>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ZA" sz="1600" b="1" dirty="0" smtClean="0">
                  <a:latin typeface="Arial Rounded MT Bold" pitchFamily="34" charset="0"/>
                </a:rPr>
                <a:t>Teaching Methods of </a:t>
              </a:r>
              <a:r>
                <a:rPr lang="en-ZA" sz="1600" b="1" dirty="0" err="1" smtClean="0">
                  <a:latin typeface="Arial Rounded MT Bold" pitchFamily="34" charset="0"/>
                </a:rPr>
                <a:t>Nabi</a:t>
              </a:r>
              <a:r>
                <a:rPr lang="en-ZA" sz="1600" b="1" dirty="0" smtClean="0">
                  <a:latin typeface="Arial Rounded MT Bold" pitchFamily="34" charset="0"/>
                </a:rPr>
                <a:t> (</a:t>
              </a:r>
              <a:r>
                <a:rPr lang="en-ZA" sz="1600" b="1" dirty="0" err="1" smtClean="0">
                  <a:latin typeface="Arial Rounded MT Bold" pitchFamily="34" charset="0"/>
                </a:rPr>
                <a:t>s.a.w</a:t>
              </a:r>
              <a:r>
                <a:rPr lang="en-ZA" sz="1600" b="1" dirty="0" smtClean="0">
                  <a:latin typeface="Arial Rounded MT Bold" pitchFamily="34" charset="0"/>
                </a:rPr>
                <a:t>)</a:t>
              </a:r>
              <a:endParaRPr lang="en-ZA" sz="1600" b="1" dirty="0">
                <a:latin typeface="Arial Rounded MT Bold" pitchFamily="34" charset="0"/>
              </a:endParaRPr>
            </a:p>
          </p:txBody>
        </p:sp>
      </p:grpSp>
      <p:pic>
        <p:nvPicPr>
          <p:cNvPr id="12294" name="Picture 6" descr="C:\Users\myacer\AppData\Local\Microsoft\Windows\INetCache\IE\29BCY99F\6058357535_f1c3b9e4f0_z[1].jpg"/>
          <p:cNvPicPr>
            <a:picLocks noChangeAspect="1" noChangeArrowheads="1"/>
          </p:cNvPicPr>
          <p:nvPr/>
        </p:nvPicPr>
        <p:blipFill>
          <a:blip r:embed="rId5"/>
          <a:srcRect/>
          <a:stretch>
            <a:fillRect/>
          </a:stretch>
        </p:blipFill>
        <p:spPr bwMode="auto">
          <a:xfrm rot="5400000">
            <a:off x="3232538" y="2553885"/>
            <a:ext cx="2678924" cy="3571899"/>
          </a:xfrm>
          <a:prstGeom prst="rect">
            <a:avLst/>
          </a:prstGeom>
          <a:noFill/>
        </p:spPr>
      </p:pic>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8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38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5"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 name="Rectangle 15"/>
          <p:cNvSpPr/>
          <p:nvPr/>
        </p:nvSpPr>
        <p:spPr>
          <a:xfrm>
            <a:off x="214282" y="214290"/>
            <a:ext cx="8786874" cy="564360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ZA" dirty="0"/>
          </a:p>
        </p:txBody>
      </p:sp>
      <p:sp>
        <p:nvSpPr>
          <p:cNvPr id="17410" name="AutoShape 2" descr="Image result for dates fruit"/>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ZA"/>
          </a:p>
        </p:txBody>
      </p:sp>
      <p:sp>
        <p:nvSpPr>
          <p:cNvPr id="17412" name="AutoShape 4" descr="Image result for dates fruit"/>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ZA"/>
          </a:p>
        </p:txBody>
      </p:sp>
      <p:sp>
        <p:nvSpPr>
          <p:cNvPr id="15361" name="Rectangle 1"/>
          <p:cNvSpPr>
            <a:spLocks noChangeArrowheads="1"/>
          </p:cNvSpPr>
          <p:nvPr/>
        </p:nvSpPr>
        <p:spPr bwMode="auto">
          <a:xfrm>
            <a:off x="285720" y="357166"/>
            <a:ext cx="8715436" cy="40626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Teaching by means of Dialogue and Logical Arguments: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ZA" sz="1600" b="0" i="0" u="none" strike="noStrike" cap="none" normalizeH="0" baseline="0" dirty="0" smtClean="0">
              <a:ln>
                <a:noFill/>
              </a:ln>
              <a:solidFill>
                <a:schemeClr val="tx1"/>
              </a:solidFill>
              <a:effectLst/>
              <a:latin typeface="Arial Rounded MT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In teaching his honorable Companions RA the Prophet SAW sometimes used the approach of calculated give and take between speaker and listener to erase a false belief from a person or to install a correct one.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ZA" sz="1600" b="0" i="0" u="none" strike="noStrike" cap="none" normalizeH="0" baseline="0" dirty="0" smtClean="0">
              <a:ln>
                <a:noFill/>
              </a:ln>
              <a:solidFill>
                <a:schemeClr val="tx1"/>
              </a:solidFill>
              <a:effectLst/>
              <a:latin typeface="Arial Rounded MT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ZA" sz="1600" b="0" i="0" u="none" strike="noStrike" cap="none" normalizeH="0" baseline="0" dirty="0" smtClean="0">
              <a:ln>
                <a:noFill/>
              </a:ln>
              <a:solidFill>
                <a:schemeClr val="tx1"/>
              </a:solidFill>
              <a:effectLst/>
              <a:latin typeface="Arial Rounded MT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Abu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Umamah</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RA reported that a young man came to the Prophet SAW and said: O Messenger of Allah, give me permission to commit fornication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ie</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sexual intercourse out of wed lock, the Companions RA scolded him and said: “Hush! Hush! But the Prophet SAW said: come closer So he came closer and sat down near him.</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ZA" sz="1600" b="0" i="0" u="none" strike="noStrike" cap="none" normalizeH="0" baseline="0" dirty="0" smtClean="0">
              <a:ln>
                <a:noFill/>
              </a:ln>
              <a:solidFill>
                <a:schemeClr val="tx1"/>
              </a:solidFill>
              <a:effectLst/>
              <a:latin typeface="Arial Rounded MT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ZA" sz="1600" b="0" i="0" u="none" strike="noStrike" cap="none" normalizeH="0" baseline="0" dirty="0" smtClean="0">
              <a:ln>
                <a:noFill/>
              </a:ln>
              <a:solidFill>
                <a:schemeClr val="tx1"/>
              </a:solidFill>
              <a:effectLst/>
              <a:latin typeface="Arial Rounded MT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Notice how the Prophet SAW uprooted from the young man’s mind his attachments to fornication by means of a calculated dialogue and logical argument without mentioning TO HIM THE Quran verses that forbid fornication and that threaten adulterers.</a:t>
            </a:r>
            <a:endParaRPr kumimoji="0" lang="en-US" sz="1600" b="0" i="0" u="none" strike="noStrike" cap="none" normalizeH="0" baseline="0" dirty="0" smtClean="0">
              <a:ln>
                <a:noFill/>
              </a:ln>
              <a:solidFill>
                <a:schemeClr val="tx1"/>
              </a:solidFill>
              <a:effectLst/>
              <a:latin typeface="Arial Rounded MT Bold" pitchFamily="34" charset="0"/>
              <a:cs typeface="Arial" pitchFamily="34" charset="0"/>
            </a:endParaRPr>
          </a:p>
        </p:txBody>
      </p:sp>
      <p:pic>
        <p:nvPicPr>
          <p:cNvPr id="11267" name="Picture 3" descr="C:\Users\myacer\AppData\Local\Microsoft\Windows\INetCache\IE\RY2NFVP9\642px-dialog_ballons_icon.svg[1].png"/>
          <p:cNvPicPr>
            <a:picLocks noChangeAspect="1" noChangeArrowheads="1"/>
          </p:cNvPicPr>
          <p:nvPr/>
        </p:nvPicPr>
        <p:blipFill>
          <a:blip r:embed="rId2"/>
          <a:srcRect/>
          <a:stretch>
            <a:fillRect/>
          </a:stretch>
        </p:blipFill>
        <p:spPr bwMode="auto">
          <a:xfrm>
            <a:off x="6357950" y="4429132"/>
            <a:ext cx="2214578" cy="1517780"/>
          </a:xfrm>
          <a:prstGeom prst="rect">
            <a:avLst/>
          </a:prstGeom>
          <a:noFill/>
        </p:spPr>
      </p:pic>
      <p:grpSp>
        <p:nvGrpSpPr>
          <p:cNvPr id="15" name="Group 14"/>
          <p:cNvGrpSpPr/>
          <p:nvPr/>
        </p:nvGrpSpPr>
        <p:grpSpPr>
          <a:xfrm>
            <a:off x="0" y="6072181"/>
            <a:ext cx="9144000" cy="785819"/>
            <a:chOff x="0" y="4643445"/>
            <a:chExt cx="9144000" cy="785819"/>
          </a:xfrm>
        </p:grpSpPr>
        <p:pic>
          <p:nvPicPr>
            <p:cNvPr id="17" name="Picture 16" descr="Picture1.jpg"/>
            <p:cNvPicPr/>
            <p:nvPr/>
          </p:nvPicPr>
          <p:blipFill>
            <a:blip r:embed="rId3">
              <a:duotone>
                <a:schemeClr val="accent3">
                  <a:shade val="45000"/>
                  <a:satMod val="135000"/>
                </a:schemeClr>
                <a:prstClr val="white"/>
              </a:duotone>
            </a:blip>
            <a:srcRect l="62583" r="26093"/>
            <a:stretch>
              <a:fillRect/>
            </a:stretch>
          </p:blipFill>
          <p:spPr>
            <a:xfrm rot="16200000">
              <a:off x="4179091" y="464355"/>
              <a:ext cx="785818" cy="9144000"/>
            </a:xfrm>
            <a:prstGeom prst="rect">
              <a:avLst/>
            </a:prstGeom>
          </p:spPr>
        </p:pic>
        <p:pic>
          <p:nvPicPr>
            <p:cNvPr id="18" name="Picture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43868" y="4643445"/>
              <a:ext cx="1000132" cy="785819"/>
            </a:xfrm>
            <a:prstGeom prst="roundRect">
              <a:avLst>
                <a:gd name="adj" fmla="val 8594"/>
              </a:avLst>
            </a:prstGeom>
            <a:solidFill>
              <a:srgbClr val="FFFFFF">
                <a:shade val="85000"/>
              </a:srgbClr>
            </a:solidFill>
            <a:ln w="28575">
              <a:solidFill>
                <a:srgbClr val="33CC33"/>
              </a:solidFill>
            </a:ln>
            <a:effectLst>
              <a:reflection blurRad="12700" stA="38000" endPos="28000" dist="5000" dir="5400000" sy="-100000" algn="bl" rotWithShape="0"/>
            </a:effectLst>
          </p:spPr>
        </p:pic>
        <p:pic>
          <p:nvPicPr>
            <p:cNvPr id="19" name="Picture 1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4643446"/>
              <a:ext cx="1004477" cy="785818"/>
            </a:xfrm>
            <a:prstGeom prst="roundRect">
              <a:avLst>
                <a:gd name="adj" fmla="val 8594"/>
              </a:avLst>
            </a:prstGeom>
            <a:solidFill>
              <a:srgbClr val="FFFFFF">
                <a:shade val="85000"/>
              </a:srgbClr>
            </a:solidFill>
            <a:ln w="28575">
              <a:solidFill>
                <a:srgbClr val="33CC33"/>
              </a:solidFill>
            </a:ln>
            <a:effectLst>
              <a:reflection blurRad="12700" stA="38000" endPos="28000" dist="5000" dir="5400000" sy="-100000" algn="bl" rotWithShape="0"/>
            </a:effectLst>
          </p:spPr>
        </p:pic>
        <p:sp>
          <p:nvSpPr>
            <p:cNvPr id="20" name="Rounded Rectangle 19"/>
            <p:cNvSpPr/>
            <p:nvPr/>
          </p:nvSpPr>
          <p:spPr>
            <a:xfrm>
              <a:off x="2714612" y="4786346"/>
              <a:ext cx="3857652" cy="428628"/>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ZA" sz="1600" b="1" dirty="0" smtClean="0">
                  <a:latin typeface="Arial Rounded MT Bold" pitchFamily="34" charset="0"/>
                </a:rPr>
                <a:t>Teaching Methods of </a:t>
              </a:r>
              <a:r>
                <a:rPr lang="en-ZA" sz="1600" b="1" dirty="0" err="1" smtClean="0">
                  <a:latin typeface="Arial Rounded MT Bold" pitchFamily="34" charset="0"/>
                </a:rPr>
                <a:t>Nabi</a:t>
              </a:r>
              <a:r>
                <a:rPr lang="en-ZA" sz="1600" b="1" dirty="0" smtClean="0">
                  <a:latin typeface="Arial Rounded MT Bold" pitchFamily="34" charset="0"/>
                </a:rPr>
                <a:t> (</a:t>
              </a:r>
              <a:r>
                <a:rPr lang="en-ZA" sz="1600" b="1" dirty="0" err="1" smtClean="0">
                  <a:latin typeface="Arial Rounded MT Bold" pitchFamily="34" charset="0"/>
                </a:rPr>
                <a:t>s.a.w</a:t>
              </a:r>
              <a:r>
                <a:rPr lang="en-ZA" sz="1600" b="1" dirty="0" smtClean="0">
                  <a:latin typeface="Arial Rounded MT Bold" pitchFamily="34" charset="0"/>
                </a:rPr>
                <a:t>)</a:t>
              </a:r>
              <a:endParaRPr lang="en-ZA" sz="1600" b="1" dirty="0">
                <a:latin typeface="Arial Rounded MT Bold" pitchFamily="34" charset="0"/>
              </a:endParaRPr>
            </a:p>
          </p:txBody>
        </p:sp>
      </p:gr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361">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36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1"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 name="Rounded Rectangle 15"/>
          <p:cNvSpPr/>
          <p:nvPr/>
        </p:nvSpPr>
        <p:spPr>
          <a:xfrm>
            <a:off x="142844" y="214290"/>
            <a:ext cx="8786874" cy="5715040"/>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ZA"/>
          </a:p>
        </p:txBody>
      </p:sp>
      <p:sp>
        <p:nvSpPr>
          <p:cNvPr id="14337" name="Rectangle 1"/>
          <p:cNvSpPr>
            <a:spLocks noChangeArrowheads="1"/>
          </p:cNvSpPr>
          <p:nvPr/>
        </p:nvSpPr>
        <p:spPr bwMode="auto">
          <a:xfrm>
            <a:off x="214282" y="357166"/>
            <a:ext cx="8572560" cy="21236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Training the Learners to Improve Their Deductive Skills</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ZA" b="0" i="0" u="none" strike="noStrike" cap="none" normalizeH="0" baseline="0" dirty="0" smtClean="0">
              <a:ln>
                <a:noFill/>
              </a:ln>
              <a:solidFill>
                <a:schemeClr val="tx1"/>
              </a:solidFill>
              <a:effectLst/>
              <a:latin typeface="Arial Rounded MT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The Prophet SAW sometimes trained his companions RA using riddles so as to improve their deductive skills. This revealed their level of intelligence and knowledge, stirring their rational thinking and thereby activated and expanded their faculties.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ZA" sz="1600" b="0" i="0" u="none" strike="noStrike" cap="none" normalizeH="0" baseline="0" dirty="0" smtClean="0">
              <a:ln>
                <a:noFill/>
              </a:ln>
              <a:solidFill>
                <a:schemeClr val="tx1"/>
              </a:solidFill>
              <a:effectLst/>
              <a:latin typeface="Arial Rounded MT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Deductive reasoning should be encouraged. Using metaphors and similes helps people understand things betters. </a:t>
            </a:r>
            <a:endParaRPr kumimoji="0" lang="en-US" sz="1600" b="0" i="0" u="none" strike="noStrike" cap="none" normalizeH="0" baseline="0" dirty="0" smtClean="0">
              <a:ln>
                <a:noFill/>
              </a:ln>
              <a:solidFill>
                <a:schemeClr val="tx1"/>
              </a:solidFill>
              <a:effectLst/>
              <a:latin typeface="Arial Rounded MT Bold" pitchFamily="34" charset="0"/>
              <a:cs typeface="Arial" pitchFamily="34" charset="0"/>
            </a:endParaRPr>
          </a:p>
        </p:txBody>
      </p:sp>
      <p:grpSp>
        <p:nvGrpSpPr>
          <p:cNvPr id="9" name="Group 8"/>
          <p:cNvGrpSpPr/>
          <p:nvPr/>
        </p:nvGrpSpPr>
        <p:grpSpPr>
          <a:xfrm>
            <a:off x="0" y="6072181"/>
            <a:ext cx="9144000" cy="785819"/>
            <a:chOff x="0" y="4643445"/>
            <a:chExt cx="9144000" cy="785819"/>
          </a:xfrm>
        </p:grpSpPr>
        <p:pic>
          <p:nvPicPr>
            <p:cNvPr id="10" name="Picture 9" descr="Picture1.jpg"/>
            <p:cNvPicPr/>
            <p:nvPr/>
          </p:nvPicPr>
          <p:blipFill>
            <a:blip r:embed="rId2">
              <a:duotone>
                <a:schemeClr val="accent3">
                  <a:shade val="45000"/>
                  <a:satMod val="135000"/>
                </a:schemeClr>
                <a:prstClr val="white"/>
              </a:duotone>
            </a:blip>
            <a:srcRect l="62583" r="26093"/>
            <a:stretch>
              <a:fillRect/>
            </a:stretch>
          </p:blipFill>
          <p:spPr>
            <a:xfrm rot="16200000">
              <a:off x="4179091" y="464355"/>
              <a:ext cx="785818" cy="9144000"/>
            </a:xfrm>
            <a:prstGeom prst="rect">
              <a:avLst/>
            </a:prstGeom>
          </p:spPr>
        </p:pic>
        <p:pic>
          <p:nvPicPr>
            <p:cNvPr id="15" name="Pictur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43868" y="4643445"/>
              <a:ext cx="1000132" cy="785819"/>
            </a:xfrm>
            <a:prstGeom prst="roundRect">
              <a:avLst>
                <a:gd name="adj" fmla="val 8594"/>
              </a:avLst>
            </a:prstGeom>
            <a:solidFill>
              <a:srgbClr val="FFFFFF">
                <a:shade val="85000"/>
              </a:srgbClr>
            </a:solidFill>
            <a:ln w="28575">
              <a:solidFill>
                <a:srgbClr val="33CC33"/>
              </a:solidFill>
            </a:ln>
            <a:effectLst>
              <a:reflection blurRad="12700" stA="38000" endPos="28000" dist="5000" dir="5400000" sy="-100000" algn="bl" rotWithShape="0"/>
            </a:effectLst>
          </p:spPr>
        </p:pic>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4643446"/>
              <a:ext cx="1004477" cy="785818"/>
            </a:xfrm>
            <a:prstGeom prst="roundRect">
              <a:avLst>
                <a:gd name="adj" fmla="val 8594"/>
              </a:avLst>
            </a:prstGeom>
            <a:solidFill>
              <a:srgbClr val="FFFFFF">
                <a:shade val="85000"/>
              </a:srgbClr>
            </a:solidFill>
            <a:ln w="28575">
              <a:solidFill>
                <a:srgbClr val="33CC33"/>
              </a:solidFill>
            </a:ln>
            <a:effectLst>
              <a:reflection blurRad="12700" stA="38000" endPos="28000" dist="5000" dir="5400000" sy="-100000" algn="bl" rotWithShape="0"/>
            </a:effectLst>
          </p:spPr>
        </p:pic>
        <p:sp>
          <p:nvSpPr>
            <p:cNvPr id="18" name="Rounded Rectangle 17"/>
            <p:cNvSpPr/>
            <p:nvPr/>
          </p:nvSpPr>
          <p:spPr>
            <a:xfrm>
              <a:off x="2714612" y="4786346"/>
              <a:ext cx="3857652" cy="428628"/>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ZA" sz="1600" b="1" dirty="0" smtClean="0">
                  <a:latin typeface="Arial Rounded MT Bold" pitchFamily="34" charset="0"/>
                </a:rPr>
                <a:t>Teaching Methods of </a:t>
              </a:r>
              <a:r>
                <a:rPr lang="en-ZA" sz="1600" b="1" dirty="0" err="1" smtClean="0">
                  <a:latin typeface="Arial Rounded MT Bold" pitchFamily="34" charset="0"/>
                </a:rPr>
                <a:t>Nabi</a:t>
              </a:r>
              <a:r>
                <a:rPr lang="en-ZA" sz="1600" b="1" dirty="0" smtClean="0">
                  <a:latin typeface="Arial Rounded MT Bold" pitchFamily="34" charset="0"/>
                </a:rPr>
                <a:t> (</a:t>
              </a:r>
              <a:r>
                <a:rPr lang="en-ZA" sz="1600" b="1" dirty="0" err="1" smtClean="0">
                  <a:latin typeface="Arial Rounded MT Bold" pitchFamily="34" charset="0"/>
                </a:rPr>
                <a:t>s.a.w</a:t>
              </a:r>
              <a:r>
                <a:rPr lang="en-ZA" sz="1600" b="1" dirty="0" smtClean="0">
                  <a:latin typeface="Arial Rounded MT Bold" pitchFamily="34" charset="0"/>
                </a:rPr>
                <a:t>)</a:t>
              </a:r>
              <a:endParaRPr lang="en-ZA" sz="1600" b="1" dirty="0">
                <a:latin typeface="Arial Rounded MT Bold" pitchFamily="34" charset="0"/>
              </a:endParaRPr>
            </a:p>
          </p:txBody>
        </p:sp>
      </p:grpSp>
      <p:pic>
        <p:nvPicPr>
          <p:cNvPr id="10241" name="Picture 1" descr="C:\Users\myacer\AppData\Local\Microsoft\Windows\INetCache\IE\8GEN8UKW\training[1].gif"/>
          <p:cNvPicPr>
            <a:picLocks noChangeAspect="1" noChangeArrowheads="1"/>
          </p:cNvPicPr>
          <p:nvPr/>
        </p:nvPicPr>
        <p:blipFill>
          <a:blip r:embed="rId5"/>
          <a:srcRect/>
          <a:stretch>
            <a:fillRect/>
          </a:stretch>
        </p:blipFill>
        <p:spPr bwMode="auto">
          <a:xfrm>
            <a:off x="3484608" y="2786058"/>
            <a:ext cx="2230400" cy="2769413"/>
          </a:xfrm>
          <a:prstGeom prst="rect">
            <a:avLst/>
          </a:prstGeom>
          <a:noFill/>
        </p:spPr>
      </p:pic>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33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7"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 name="Round Diagonal Corner Rectangle 7"/>
          <p:cNvSpPr/>
          <p:nvPr/>
        </p:nvSpPr>
        <p:spPr>
          <a:xfrm>
            <a:off x="214282" y="285728"/>
            <a:ext cx="8786874" cy="5500726"/>
          </a:xfrm>
          <a:prstGeom prst="round2Diag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ZA"/>
          </a:p>
        </p:txBody>
      </p:sp>
      <p:sp>
        <p:nvSpPr>
          <p:cNvPr id="13313" name="Rectangle 1"/>
          <p:cNvSpPr>
            <a:spLocks noChangeArrowheads="1"/>
          </p:cNvSpPr>
          <p:nvPr/>
        </p:nvSpPr>
        <p:spPr bwMode="auto">
          <a:xfrm>
            <a:off x="285720" y="500042"/>
            <a:ext cx="8572560" cy="33547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Teaching by Analogy:</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ZA" b="0" i="0" u="none" strike="noStrike" cap="none" normalizeH="0" baseline="0" dirty="0" smtClean="0">
              <a:ln>
                <a:noFill/>
              </a:ln>
              <a:solidFill>
                <a:schemeClr val="tx1"/>
              </a:solidFill>
              <a:effectLst/>
              <a:latin typeface="Arial Rounded MT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The Prophet SAW used this technique when his companions  were confused using Islamic rulings.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ZA" sz="1600" b="0" i="0" u="none" strike="noStrike" cap="none" normalizeH="0" baseline="0" dirty="0" smtClean="0">
              <a:ln>
                <a:noFill/>
              </a:ln>
              <a:solidFill>
                <a:schemeClr val="tx1"/>
              </a:solidFill>
              <a:effectLst/>
              <a:latin typeface="Arial Rounded MT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Ibn</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Abbas</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RA reported that a women form the tribe of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Juhaynah</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came to the Prophet SAW and said: My mother made a vow to go on Hajj, but did not perform Hajj before she died. Shall I perform of Hajj on her behalf? “ Yes” he replied perform Hajj on her behalf. If your mother owed debt, would you not have paid it? Pay Allah debt for Allah has more right to be paid off.” </a:t>
            </a:r>
            <a:r>
              <a:rPr kumimoji="0" lang="en-US" sz="1600" i="1"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a:t>
            </a:r>
            <a:r>
              <a:rPr kumimoji="0" lang="en-US" sz="1600" i="1"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Bukhari</a:t>
            </a:r>
            <a:r>
              <a:rPr kumimoji="0" lang="en-US" sz="1600" i="1"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and Muslim)</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ZA" sz="1600" b="0" i="0" u="none" strike="noStrike" cap="none" normalizeH="0" baseline="0" dirty="0" smtClean="0">
              <a:ln>
                <a:noFill/>
              </a:ln>
              <a:solidFill>
                <a:schemeClr val="tx1"/>
              </a:solidFill>
              <a:effectLst/>
              <a:latin typeface="Arial Rounded MT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Through this analogy the Prophet SAW showed them the ruling and made them understand what had never before crossed their minds.</a:t>
            </a:r>
            <a:endParaRPr kumimoji="0" lang="en-US" sz="1600" b="0" i="0" u="none" strike="noStrike" cap="none" normalizeH="0" baseline="0" dirty="0" smtClean="0">
              <a:ln>
                <a:noFill/>
              </a:ln>
              <a:solidFill>
                <a:schemeClr val="tx1"/>
              </a:solidFill>
              <a:effectLst/>
              <a:latin typeface="Arial Rounded MT Bold" pitchFamily="34" charset="0"/>
              <a:cs typeface="Arial" pitchFamily="34" charset="0"/>
            </a:endParaRPr>
          </a:p>
        </p:txBody>
      </p:sp>
      <p:grpSp>
        <p:nvGrpSpPr>
          <p:cNvPr id="9" name="Group 8"/>
          <p:cNvGrpSpPr/>
          <p:nvPr/>
        </p:nvGrpSpPr>
        <p:grpSpPr>
          <a:xfrm>
            <a:off x="0" y="6072181"/>
            <a:ext cx="9144000" cy="785819"/>
            <a:chOff x="0" y="4643445"/>
            <a:chExt cx="9144000" cy="785819"/>
          </a:xfrm>
        </p:grpSpPr>
        <p:pic>
          <p:nvPicPr>
            <p:cNvPr id="10" name="Picture 9" descr="Picture1.jpg"/>
            <p:cNvPicPr/>
            <p:nvPr/>
          </p:nvPicPr>
          <p:blipFill>
            <a:blip r:embed="rId2">
              <a:duotone>
                <a:schemeClr val="accent3">
                  <a:shade val="45000"/>
                  <a:satMod val="135000"/>
                </a:schemeClr>
                <a:prstClr val="white"/>
              </a:duotone>
            </a:blip>
            <a:srcRect l="62583" r="26093"/>
            <a:stretch>
              <a:fillRect/>
            </a:stretch>
          </p:blipFill>
          <p:spPr>
            <a:xfrm rot="16200000">
              <a:off x="4179091" y="464355"/>
              <a:ext cx="785818" cy="9144000"/>
            </a:xfrm>
            <a:prstGeom prst="rect">
              <a:avLst/>
            </a:prstGeom>
          </p:spPr>
        </p:pic>
        <p:pic>
          <p:nvPicPr>
            <p:cNvPr id="15" name="Pictur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43868" y="4643445"/>
              <a:ext cx="1000132" cy="785819"/>
            </a:xfrm>
            <a:prstGeom prst="roundRect">
              <a:avLst>
                <a:gd name="adj" fmla="val 8594"/>
              </a:avLst>
            </a:prstGeom>
            <a:solidFill>
              <a:srgbClr val="FFFFFF">
                <a:shade val="85000"/>
              </a:srgbClr>
            </a:solidFill>
            <a:ln w="28575">
              <a:solidFill>
                <a:srgbClr val="33CC33"/>
              </a:solidFill>
            </a:ln>
            <a:effectLst>
              <a:reflection blurRad="12700" stA="38000" endPos="28000" dist="5000" dir="5400000" sy="-100000" algn="bl" rotWithShape="0"/>
            </a:effectLst>
          </p:spPr>
        </p:pic>
        <p:pic>
          <p:nvPicPr>
            <p:cNvPr id="16" name="Pictur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4643446"/>
              <a:ext cx="1004477" cy="785818"/>
            </a:xfrm>
            <a:prstGeom prst="roundRect">
              <a:avLst>
                <a:gd name="adj" fmla="val 8594"/>
              </a:avLst>
            </a:prstGeom>
            <a:solidFill>
              <a:srgbClr val="FFFFFF">
                <a:shade val="85000"/>
              </a:srgbClr>
            </a:solidFill>
            <a:ln w="28575">
              <a:solidFill>
                <a:srgbClr val="33CC33"/>
              </a:solidFill>
            </a:ln>
            <a:effectLst>
              <a:reflection blurRad="12700" stA="38000" endPos="28000" dist="5000" dir="5400000" sy="-100000" algn="bl" rotWithShape="0"/>
            </a:effectLst>
          </p:spPr>
        </p:pic>
        <p:sp>
          <p:nvSpPr>
            <p:cNvPr id="17" name="Rounded Rectangle 16"/>
            <p:cNvSpPr/>
            <p:nvPr/>
          </p:nvSpPr>
          <p:spPr>
            <a:xfrm>
              <a:off x="2714612" y="4786346"/>
              <a:ext cx="3857652" cy="428628"/>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ZA" sz="1600" b="1" dirty="0" smtClean="0">
                  <a:latin typeface="Arial Rounded MT Bold" pitchFamily="34" charset="0"/>
                </a:rPr>
                <a:t>Teaching Methods of </a:t>
              </a:r>
              <a:r>
                <a:rPr lang="en-ZA" sz="1600" b="1" dirty="0" err="1" smtClean="0">
                  <a:latin typeface="Arial Rounded MT Bold" pitchFamily="34" charset="0"/>
                </a:rPr>
                <a:t>Nabi</a:t>
              </a:r>
              <a:r>
                <a:rPr lang="en-ZA" sz="1600" b="1" dirty="0" smtClean="0">
                  <a:latin typeface="Arial Rounded MT Bold" pitchFamily="34" charset="0"/>
                </a:rPr>
                <a:t> (</a:t>
              </a:r>
              <a:r>
                <a:rPr lang="en-ZA" sz="1600" b="1" dirty="0" err="1" smtClean="0">
                  <a:latin typeface="Arial Rounded MT Bold" pitchFamily="34" charset="0"/>
                </a:rPr>
                <a:t>s.a.w</a:t>
              </a:r>
              <a:r>
                <a:rPr lang="en-ZA" sz="1600" b="1" dirty="0" smtClean="0">
                  <a:latin typeface="Arial Rounded MT Bold" pitchFamily="34" charset="0"/>
                </a:rPr>
                <a:t>)</a:t>
              </a:r>
              <a:endParaRPr lang="en-ZA" sz="1600" b="1" dirty="0">
                <a:latin typeface="Arial Rounded MT Bold" pitchFamily="34" charset="0"/>
              </a:endParaRPr>
            </a:p>
          </p:txBody>
        </p:sp>
      </p:grpSp>
      <p:sp>
        <p:nvSpPr>
          <p:cNvPr id="9219" name="AutoShape 3" descr="Image result for analogy"/>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ZA"/>
          </a:p>
        </p:txBody>
      </p:sp>
      <p:sp>
        <p:nvSpPr>
          <p:cNvPr id="9221" name="AutoShape 5" descr="Image result for analogy"/>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ZA"/>
          </a:p>
        </p:txBody>
      </p:sp>
      <p:pic>
        <p:nvPicPr>
          <p:cNvPr id="9223" name="Picture 7" descr="http://johnsondan.weebly.com/uploads/2/1/4/4/21443322/2990095_orig.jpg">
            <a:hlinkClick r:id="rId5"/>
          </p:cNvPr>
          <p:cNvPicPr>
            <a:picLocks noChangeAspect="1" noChangeArrowheads="1"/>
          </p:cNvPicPr>
          <p:nvPr/>
        </p:nvPicPr>
        <p:blipFill>
          <a:blip r:embed="rId6"/>
          <a:srcRect l="5059" t="4777" r="7672" b="64172"/>
          <a:stretch>
            <a:fillRect/>
          </a:stretch>
        </p:blipFill>
        <p:spPr bwMode="auto">
          <a:xfrm>
            <a:off x="1857356" y="4429132"/>
            <a:ext cx="4929222" cy="928694"/>
          </a:xfrm>
          <a:prstGeom prst="rect">
            <a:avLst/>
          </a:prstGeom>
          <a:noFill/>
        </p:spPr>
      </p:pic>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31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31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 name="Rectangle 16"/>
          <p:cNvSpPr/>
          <p:nvPr/>
        </p:nvSpPr>
        <p:spPr>
          <a:xfrm>
            <a:off x="214282" y="285728"/>
            <a:ext cx="8786874" cy="5429288"/>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ZA" dirty="0"/>
          </a:p>
        </p:txBody>
      </p:sp>
      <p:sp>
        <p:nvSpPr>
          <p:cNvPr id="2" name="Rectangle 1"/>
          <p:cNvSpPr>
            <a:spLocks noChangeArrowheads="1"/>
          </p:cNvSpPr>
          <p:nvPr/>
        </p:nvSpPr>
        <p:spPr bwMode="auto">
          <a:xfrm>
            <a:off x="285720" y="500042"/>
            <a:ext cx="8501122"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Allah has chosen His noble Messenger SAW and made him perfect in every respect. The perfection can be seen in SAW as a teacher. He SAW said: “Verily, I have been sent as a teacher” </a:t>
            </a:r>
            <a:r>
              <a:rPr kumimoji="0" lang="en-US" sz="1600" i="1"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a:t>
            </a:r>
            <a:r>
              <a:rPr kumimoji="0" lang="en-US" sz="1600" i="1"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Ibn</a:t>
            </a:r>
            <a:r>
              <a:rPr kumimoji="0" lang="en-US" sz="1600" i="1"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t>
            </a:r>
            <a:r>
              <a:rPr kumimoji="0" lang="en-US" sz="1600" i="1"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Majah</a:t>
            </a:r>
            <a:r>
              <a:rPr kumimoji="0" lang="en-US" sz="1600" i="1"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ZA" sz="1600" i="0" u="none" strike="noStrike" cap="none" normalizeH="0" baseline="0" dirty="0" smtClean="0">
              <a:ln>
                <a:noFill/>
              </a:ln>
              <a:solidFill>
                <a:schemeClr val="tx1"/>
              </a:solidFill>
              <a:effectLst/>
              <a:latin typeface="Arial Rounded MT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Allah bestowed the full measure of His </a:t>
            </a:r>
            <a:r>
              <a:rPr kumimoji="0" lang="en-US" sz="160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favour</a:t>
            </a:r>
            <a:r>
              <a:rPr kumimoji="0" lang="en-US" sz="160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and grace upon the Prophet SAW and confirmed this in the Quran: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ZA" sz="1600" i="0" u="none" strike="noStrike" cap="none" normalizeH="0" baseline="0" dirty="0" smtClean="0">
              <a:ln>
                <a:noFill/>
              </a:ln>
              <a:solidFill>
                <a:schemeClr val="tx1"/>
              </a:solidFill>
              <a:effectLst/>
              <a:latin typeface="Arial Rounded MT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ZA" sz="1600" i="0" u="none" strike="noStrike" cap="none" normalizeH="0" baseline="0" dirty="0" smtClean="0">
              <a:ln>
                <a:noFill/>
              </a:ln>
              <a:solidFill>
                <a:schemeClr val="tx1"/>
              </a:solidFill>
              <a:effectLst/>
              <a:latin typeface="Arial Rounded MT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And HE has taught you that which you did not know. And ever has the </a:t>
            </a:r>
            <a:r>
              <a:rPr kumimoji="0" lang="en-US" sz="160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favour</a:t>
            </a:r>
            <a:r>
              <a:rPr kumimoji="0" lang="en-US" sz="160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of Allah upon you been great </a:t>
            </a:r>
            <a:r>
              <a:rPr kumimoji="0" lang="en-US" sz="1600" i="1"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a:t>
            </a:r>
            <a:r>
              <a:rPr kumimoji="0" lang="en-US" sz="1600" i="1"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Surat</a:t>
            </a:r>
            <a:r>
              <a:rPr kumimoji="0" lang="en-US" sz="1600" i="1"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Al </a:t>
            </a:r>
            <a:r>
              <a:rPr kumimoji="0" lang="en-US" sz="1600" i="1"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Nisa</a:t>
            </a:r>
            <a:r>
              <a:rPr kumimoji="0" lang="en-US" sz="1600" i="1"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4:113</a:t>
            </a:r>
          </a:p>
          <a:p>
            <a:pPr marL="0" marR="0" lvl="0" indent="0" algn="l" defTabSz="914400" rtl="0" eaLnBrk="0" fontAlgn="base" latinLnBrk="0" hangingPunct="0">
              <a:lnSpc>
                <a:spcPct val="100000"/>
              </a:lnSpc>
              <a:spcBef>
                <a:spcPct val="0"/>
              </a:spcBef>
              <a:spcAft>
                <a:spcPct val="0"/>
              </a:spcAft>
              <a:buClrTx/>
              <a:buSzTx/>
              <a:buFontTx/>
              <a:buNone/>
              <a:tabLst/>
            </a:pPr>
            <a:endParaRPr lang="en-US" sz="1600" i="1" dirty="0" smtClean="0">
              <a:latin typeface="Arial Rounded MT Bold"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1600" i="1" dirty="0" smtClean="0">
              <a:latin typeface="Arial Rounded MT Bold"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1600" i="1" dirty="0" smtClean="0">
              <a:latin typeface="Arial Rounded MT Bold"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The Prophet SAW used to select the best and most effective methods of teaching, thus helping the listener to clearly understand and remember the knowledge he taught: you will also notice from the </a:t>
            </a:r>
            <a:r>
              <a:rPr kumimoji="0" lang="en-US" sz="160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ahadith</a:t>
            </a:r>
            <a:r>
              <a:rPr kumimoji="0" lang="en-US" sz="160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presented here that there is a variety in his teaching methods and styles. It was indeed Allah who had taught him that which he did not know.</a:t>
            </a:r>
            <a:endParaRPr kumimoji="0" lang="en-US" sz="1600" i="0" u="none" strike="noStrike" cap="none" normalizeH="0" baseline="0" dirty="0" smtClean="0">
              <a:ln>
                <a:noFill/>
              </a:ln>
              <a:solidFill>
                <a:schemeClr val="tx1"/>
              </a:solidFill>
              <a:effectLst/>
              <a:latin typeface="Arial Rounded MT Bold" pitchFamily="34" charset="0"/>
              <a:cs typeface="Arial" pitchFamily="34" charset="0"/>
            </a:endParaRPr>
          </a:p>
        </p:txBody>
      </p:sp>
      <p:pic>
        <p:nvPicPr>
          <p:cNvPr id="1027" name="Picture 3" descr="C:\Users\myacer\AppData\Local\Microsoft\Windows\INetCache\IE\RY2NFVP9\chalkboard-155290_640[1].png"/>
          <p:cNvPicPr>
            <a:picLocks noChangeAspect="1" noChangeArrowheads="1"/>
          </p:cNvPicPr>
          <p:nvPr/>
        </p:nvPicPr>
        <p:blipFill>
          <a:blip r:embed="rId2" cstate="print"/>
          <a:srcRect/>
          <a:stretch>
            <a:fillRect/>
          </a:stretch>
        </p:blipFill>
        <p:spPr bwMode="auto">
          <a:xfrm>
            <a:off x="8143900" y="4743763"/>
            <a:ext cx="714380" cy="1215966"/>
          </a:xfrm>
          <a:prstGeom prst="rect">
            <a:avLst/>
          </a:prstGeom>
          <a:noFill/>
        </p:spPr>
      </p:pic>
      <p:grpSp>
        <p:nvGrpSpPr>
          <p:cNvPr id="15" name="Group 14"/>
          <p:cNvGrpSpPr/>
          <p:nvPr/>
        </p:nvGrpSpPr>
        <p:grpSpPr>
          <a:xfrm>
            <a:off x="0" y="6072181"/>
            <a:ext cx="9144000" cy="785819"/>
            <a:chOff x="0" y="4643445"/>
            <a:chExt cx="9144000" cy="785819"/>
          </a:xfrm>
        </p:grpSpPr>
        <p:pic>
          <p:nvPicPr>
            <p:cNvPr id="16" name="Picture 15" descr="Picture1.jpg"/>
            <p:cNvPicPr/>
            <p:nvPr/>
          </p:nvPicPr>
          <p:blipFill>
            <a:blip r:embed="rId3">
              <a:duotone>
                <a:schemeClr val="accent3">
                  <a:shade val="45000"/>
                  <a:satMod val="135000"/>
                </a:schemeClr>
                <a:prstClr val="white"/>
              </a:duotone>
            </a:blip>
            <a:srcRect l="62583" r="26093"/>
            <a:stretch>
              <a:fillRect/>
            </a:stretch>
          </p:blipFill>
          <p:spPr>
            <a:xfrm rot="16200000">
              <a:off x="4179091" y="464355"/>
              <a:ext cx="785818" cy="9144000"/>
            </a:xfrm>
            <a:prstGeom prst="rect">
              <a:avLst/>
            </a:prstGeom>
          </p:spPr>
        </p:pic>
        <p:pic>
          <p:nvPicPr>
            <p:cNvPr id="18" name="Picture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43868" y="4643445"/>
              <a:ext cx="1000132" cy="785819"/>
            </a:xfrm>
            <a:prstGeom prst="roundRect">
              <a:avLst>
                <a:gd name="adj" fmla="val 8594"/>
              </a:avLst>
            </a:prstGeom>
            <a:solidFill>
              <a:srgbClr val="FFFFFF">
                <a:shade val="85000"/>
              </a:srgbClr>
            </a:solidFill>
            <a:ln w="28575">
              <a:solidFill>
                <a:srgbClr val="33CC33"/>
              </a:solidFill>
            </a:ln>
            <a:effectLst>
              <a:reflection blurRad="12700" stA="38000" endPos="28000" dist="5000" dir="5400000" sy="-100000" algn="bl" rotWithShape="0"/>
            </a:effectLst>
          </p:spPr>
        </p:pic>
        <p:pic>
          <p:nvPicPr>
            <p:cNvPr id="19" name="Picture 1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4643446"/>
              <a:ext cx="1004477" cy="785818"/>
            </a:xfrm>
            <a:prstGeom prst="roundRect">
              <a:avLst>
                <a:gd name="adj" fmla="val 8594"/>
              </a:avLst>
            </a:prstGeom>
            <a:solidFill>
              <a:srgbClr val="FFFFFF">
                <a:shade val="85000"/>
              </a:srgbClr>
            </a:solidFill>
            <a:ln w="28575">
              <a:solidFill>
                <a:srgbClr val="33CC33"/>
              </a:solidFill>
            </a:ln>
            <a:effectLst>
              <a:reflection blurRad="12700" stA="38000" endPos="28000" dist="5000" dir="5400000" sy="-100000" algn="bl" rotWithShape="0"/>
            </a:effectLst>
          </p:spPr>
        </p:pic>
        <p:sp>
          <p:nvSpPr>
            <p:cNvPr id="20" name="Rounded Rectangle 19"/>
            <p:cNvSpPr/>
            <p:nvPr/>
          </p:nvSpPr>
          <p:spPr>
            <a:xfrm>
              <a:off x="2714612" y="4786346"/>
              <a:ext cx="3857652" cy="428628"/>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ZA" sz="1600" b="1" dirty="0" smtClean="0">
                  <a:latin typeface="Arial Rounded MT Bold" pitchFamily="34" charset="0"/>
                </a:rPr>
                <a:t>Teaching Methods of </a:t>
              </a:r>
              <a:r>
                <a:rPr lang="en-ZA" sz="1600" b="1" dirty="0" err="1" smtClean="0">
                  <a:latin typeface="Arial Rounded MT Bold" pitchFamily="34" charset="0"/>
                </a:rPr>
                <a:t>Nabi</a:t>
              </a:r>
              <a:r>
                <a:rPr lang="en-ZA" sz="1600" b="1" dirty="0" smtClean="0">
                  <a:latin typeface="Arial Rounded MT Bold" pitchFamily="34" charset="0"/>
                </a:rPr>
                <a:t> (</a:t>
              </a:r>
              <a:r>
                <a:rPr lang="en-ZA" sz="1600" b="1" dirty="0" err="1" smtClean="0">
                  <a:latin typeface="Arial Rounded MT Bold" pitchFamily="34" charset="0"/>
                </a:rPr>
                <a:t>s.a.w</a:t>
              </a:r>
              <a:r>
                <a:rPr lang="en-ZA" sz="1600" b="1" dirty="0" smtClean="0">
                  <a:latin typeface="Arial Rounded MT Bold" pitchFamily="34" charset="0"/>
                </a:rPr>
                <a:t>)</a:t>
              </a:r>
              <a:endParaRPr lang="en-ZA" sz="1600" b="1" dirty="0">
                <a:latin typeface="Arial Rounded MT Bold" pitchFamily="34" charset="0"/>
              </a:endParaRPr>
            </a:p>
          </p:txBody>
        </p:sp>
      </p:gr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Rounded Rectangle 9"/>
          <p:cNvSpPr/>
          <p:nvPr/>
        </p:nvSpPr>
        <p:spPr>
          <a:xfrm>
            <a:off x="285720" y="214290"/>
            <a:ext cx="8643998" cy="5643602"/>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ZA"/>
          </a:p>
        </p:txBody>
      </p:sp>
      <p:sp>
        <p:nvSpPr>
          <p:cNvPr id="26625" name="Rectangle 1"/>
          <p:cNvSpPr>
            <a:spLocks noChangeArrowheads="1"/>
          </p:cNvSpPr>
          <p:nvPr/>
        </p:nvSpPr>
        <p:spPr bwMode="auto">
          <a:xfrm>
            <a:off x="428596" y="571480"/>
            <a:ext cx="8358246" cy="36009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Combining Verbal instructions with practical teaching:</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ZA" b="0" i="0" u="none" strike="noStrike" cap="none" normalizeH="0" baseline="0" dirty="0" smtClean="0">
              <a:ln>
                <a:noFill/>
              </a:ln>
              <a:solidFill>
                <a:schemeClr val="tx1"/>
              </a:solidFill>
              <a:effectLst/>
              <a:latin typeface="Arial Rounded MT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This was Prophet’s SAW most important teaching method. Prophet SAW used to first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practise</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what he preached, and then people would follow his example.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ZA" sz="1600" b="0" i="0" u="none" strike="noStrike" cap="none" normalizeH="0" baseline="0" dirty="0" smtClean="0">
              <a:ln>
                <a:noFill/>
              </a:ln>
              <a:solidFill>
                <a:schemeClr val="tx1"/>
              </a:solidFill>
              <a:effectLst/>
              <a:latin typeface="Arial Rounded MT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In this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hadith</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the response was a practical demonstration which would make things clearer to inquire than his words alone by doing the benefit was for the inquirer as well as for others.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ZA" sz="1600" b="0" i="0" u="none" strike="noStrike" cap="none" normalizeH="0" baseline="0" dirty="0" smtClean="0">
              <a:ln>
                <a:noFill/>
              </a:ln>
              <a:solidFill>
                <a:schemeClr val="tx1"/>
              </a:solidFill>
              <a:effectLst/>
              <a:latin typeface="Arial Rounded MT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“It is related from Abdullah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inb</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Amr</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ibn</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Al As that a man came to the Prophet SAW and asked “O Messenger of Allah, how to perform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Tuhur</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ie</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purification)? The Prophet SAW asked for water in a vessel and he performed ablution and said if anyone does more or less than this, he has done wrong and transgressed or done wrong. </a:t>
            </a:r>
            <a:r>
              <a:rPr kumimoji="0" lang="en-US" sz="1600" b="1" i="1"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(Abu </a:t>
            </a:r>
            <a:r>
              <a:rPr kumimoji="0" lang="en-US" sz="1600" b="1" i="1"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Dawud</a:t>
            </a:r>
            <a:r>
              <a:rPr kumimoji="0" lang="en-US" sz="1600" b="1" i="1"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t>
            </a:r>
            <a:endParaRPr kumimoji="0" lang="en-US" sz="1600" b="0" i="0" u="none" strike="noStrike" cap="none" normalizeH="0" baseline="0" dirty="0" smtClean="0">
              <a:ln>
                <a:noFill/>
              </a:ln>
              <a:solidFill>
                <a:schemeClr val="tx1"/>
              </a:solidFill>
              <a:effectLst/>
              <a:latin typeface="Arial Rounded MT Bold" pitchFamily="34" charset="0"/>
              <a:cs typeface="Arial" pitchFamily="34" charset="0"/>
            </a:endParaRPr>
          </a:p>
        </p:txBody>
      </p:sp>
      <p:pic>
        <p:nvPicPr>
          <p:cNvPr id="2050" name="Picture 2" descr="C:\Users\myacer\AppData\Local\Microsoft\Windows\INetCache\IE\29BCY99F\comunicacion_verbal[1].jpg"/>
          <p:cNvPicPr>
            <a:picLocks noChangeAspect="1" noChangeArrowheads="1"/>
          </p:cNvPicPr>
          <p:nvPr/>
        </p:nvPicPr>
        <p:blipFill>
          <a:blip r:embed="rId2"/>
          <a:srcRect/>
          <a:stretch>
            <a:fillRect/>
          </a:stretch>
        </p:blipFill>
        <p:spPr bwMode="auto">
          <a:xfrm>
            <a:off x="2928926" y="4071942"/>
            <a:ext cx="3143272" cy="1563320"/>
          </a:xfrm>
          <a:prstGeom prst="rect">
            <a:avLst/>
          </a:prstGeom>
          <a:noFill/>
        </p:spPr>
      </p:pic>
      <p:grpSp>
        <p:nvGrpSpPr>
          <p:cNvPr id="15" name="Group 14"/>
          <p:cNvGrpSpPr/>
          <p:nvPr/>
        </p:nvGrpSpPr>
        <p:grpSpPr>
          <a:xfrm>
            <a:off x="0" y="6072181"/>
            <a:ext cx="9144000" cy="785819"/>
            <a:chOff x="0" y="4643445"/>
            <a:chExt cx="9144000" cy="785819"/>
          </a:xfrm>
        </p:grpSpPr>
        <p:pic>
          <p:nvPicPr>
            <p:cNvPr id="16" name="Picture 15" descr="Picture1.jpg"/>
            <p:cNvPicPr/>
            <p:nvPr/>
          </p:nvPicPr>
          <p:blipFill>
            <a:blip r:embed="rId3">
              <a:duotone>
                <a:schemeClr val="accent3">
                  <a:shade val="45000"/>
                  <a:satMod val="135000"/>
                </a:schemeClr>
                <a:prstClr val="white"/>
              </a:duotone>
            </a:blip>
            <a:srcRect l="62583" r="26093"/>
            <a:stretch>
              <a:fillRect/>
            </a:stretch>
          </p:blipFill>
          <p:spPr>
            <a:xfrm rot="16200000">
              <a:off x="4179091" y="464355"/>
              <a:ext cx="785818" cy="9144000"/>
            </a:xfrm>
            <a:prstGeom prst="rect">
              <a:avLst/>
            </a:prstGeom>
          </p:spPr>
        </p:pic>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43868" y="4643445"/>
              <a:ext cx="1000132" cy="785819"/>
            </a:xfrm>
            <a:prstGeom prst="roundRect">
              <a:avLst>
                <a:gd name="adj" fmla="val 8594"/>
              </a:avLst>
            </a:prstGeom>
            <a:solidFill>
              <a:srgbClr val="FFFFFF">
                <a:shade val="85000"/>
              </a:srgbClr>
            </a:solidFill>
            <a:ln w="28575">
              <a:solidFill>
                <a:srgbClr val="33CC33"/>
              </a:solidFill>
            </a:ln>
            <a:effectLst>
              <a:reflection blurRad="12700" stA="38000" endPos="28000" dist="5000" dir="5400000" sy="-100000" algn="bl" rotWithShape="0"/>
            </a:effectLst>
          </p:spPr>
        </p:pic>
        <p:pic>
          <p:nvPicPr>
            <p:cNvPr id="18" name="Picture 1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4643446"/>
              <a:ext cx="1004477" cy="785818"/>
            </a:xfrm>
            <a:prstGeom prst="roundRect">
              <a:avLst>
                <a:gd name="adj" fmla="val 8594"/>
              </a:avLst>
            </a:prstGeom>
            <a:solidFill>
              <a:srgbClr val="FFFFFF">
                <a:shade val="85000"/>
              </a:srgbClr>
            </a:solidFill>
            <a:ln w="28575">
              <a:solidFill>
                <a:srgbClr val="33CC33"/>
              </a:solidFill>
            </a:ln>
            <a:effectLst>
              <a:reflection blurRad="12700" stA="38000" endPos="28000" dist="5000" dir="5400000" sy="-100000" algn="bl" rotWithShape="0"/>
            </a:effectLst>
          </p:spPr>
        </p:pic>
        <p:sp>
          <p:nvSpPr>
            <p:cNvPr id="19" name="Rounded Rectangle 18"/>
            <p:cNvSpPr/>
            <p:nvPr/>
          </p:nvSpPr>
          <p:spPr>
            <a:xfrm>
              <a:off x="2714612" y="4786346"/>
              <a:ext cx="3857652" cy="428628"/>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ZA" sz="1600" b="1" dirty="0" smtClean="0">
                  <a:latin typeface="Arial Rounded MT Bold" pitchFamily="34" charset="0"/>
                </a:rPr>
                <a:t>Teaching Methods of </a:t>
              </a:r>
              <a:r>
                <a:rPr lang="en-ZA" sz="1600" b="1" dirty="0" err="1" smtClean="0">
                  <a:latin typeface="Arial Rounded MT Bold" pitchFamily="34" charset="0"/>
                </a:rPr>
                <a:t>Nabi</a:t>
              </a:r>
              <a:r>
                <a:rPr lang="en-ZA" sz="1600" b="1" dirty="0" smtClean="0">
                  <a:latin typeface="Arial Rounded MT Bold" pitchFamily="34" charset="0"/>
                </a:rPr>
                <a:t> (</a:t>
              </a:r>
              <a:r>
                <a:rPr lang="en-ZA" sz="1600" b="1" dirty="0" err="1" smtClean="0">
                  <a:latin typeface="Arial Rounded MT Bold" pitchFamily="34" charset="0"/>
                </a:rPr>
                <a:t>s.a.w</a:t>
              </a:r>
              <a:r>
                <a:rPr lang="en-ZA" sz="1600" b="1" dirty="0" smtClean="0">
                  <a:latin typeface="Arial Rounded MT Bold" pitchFamily="34" charset="0"/>
                </a:rPr>
                <a:t>)</a:t>
              </a:r>
              <a:endParaRPr lang="en-ZA" sz="1600" b="1" dirty="0">
                <a:latin typeface="Arial Rounded MT Bold" pitchFamily="34" charset="0"/>
              </a:endParaRPr>
            </a:p>
          </p:txBody>
        </p:sp>
      </p:gr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2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62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62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5"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 name="Round Diagonal Corner Rectangle 14"/>
          <p:cNvSpPr/>
          <p:nvPr/>
        </p:nvSpPr>
        <p:spPr>
          <a:xfrm>
            <a:off x="214282" y="500042"/>
            <a:ext cx="8715436" cy="4857784"/>
          </a:xfrm>
          <a:prstGeom prst="round2Diag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ZA"/>
          </a:p>
        </p:txBody>
      </p:sp>
      <p:sp>
        <p:nvSpPr>
          <p:cNvPr id="25601" name="Rectangle 1"/>
          <p:cNvSpPr>
            <a:spLocks noChangeArrowheads="1"/>
          </p:cNvSpPr>
          <p:nvPr/>
        </p:nvSpPr>
        <p:spPr bwMode="auto">
          <a:xfrm>
            <a:off x="428596" y="642918"/>
            <a:ext cx="8072494" cy="430887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Gradual Teaching:</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ZA" sz="1600" b="0" i="0" u="none" strike="noStrike" cap="none" normalizeH="0" baseline="0" dirty="0" smtClean="0">
              <a:ln>
                <a:noFill/>
              </a:ln>
              <a:solidFill>
                <a:schemeClr val="tx1"/>
              </a:solidFill>
              <a:effectLst/>
              <a:latin typeface="Arial Rounded MT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Gradual teaching was the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Sunnah</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of the Prophet SAW, he observed the order of importance, giving precedence to what was more important. This made learning process easier and more effective.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ZA" sz="1600" b="0" i="0" u="none" strike="noStrike" cap="none" normalizeH="0" baseline="0" dirty="0" smtClean="0">
              <a:ln>
                <a:noFill/>
              </a:ln>
              <a:solidFill>
                <a:schemeClr val="tx1"/>
              </a:solidFill>
              <a:effectLst/>
              <a:latin typeface="Arial Rounded MT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Muadh</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RA said: the messenger of Allah sent me to Yemen saying: You will find yourself among a community of people of the book, so first call them to testify that there is no deity of worship besides Allah and that I am the Messenger of Allah. If they accept this, then tell them that Allah has enjoined upon them five prayers during the day and the night. If they accept this tell them that Allah has made paying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Sadaqah</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obligatory for them. </a:t>
            </a:r>
            <a:r>
              <a:rPr kumimoji="0" lang="en-US" sz="1600" b="1" i="1"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a:t>
            </a:r>
            <a:r>
              <a:rPr kumimoji="0" lang="en-US" sz="1600" b="1" i="1"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Bukhari</a:t>
            </a:r>
            <a:r>
              <a:rPr kumimoji="0" lang="en-US" sz="1600" b="1" i="1"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and Muslim)</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ZA" sz="1600" b="0" i="0" u="none" strike="noStrike" cap="none" normalizeH="0" baseline="0" dirty="0" smtClean="0">
              <a:ln>
                <a:noFill/>
              </a:ln>
              <a:solidFill>
                <a:schemeClr val="tx1"/>
              </a:solidFill>
              <a:effectLst/>
              <a:latin typeface="Arial Rounded MT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The above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Hadith</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points out the importance of prioritizing in the fields of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da’wah</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and education. Asking people to perform many religious duties all at once will repulse and chase them away from Islam. Likewise overloading students will lead to failure.</a:t>
            </a:r>
            <a:endParaRPr kumimoji="0" lang="en-US" sz="1600" b="0" i="0" u="none" strike="noStrike" cap="none" normalizeH="0" baseline="0" dirty="0" smtClean="0">
              <a:ln>
                <a:noFill/>
              </a:ln>
              <a:solidFill>
                <a:schemeClr val="tx1"/>
              </a:solidFill>
              <a:effectLst/>
              <a:latin typeface="Arial Rounded MT Bold" pitchFamily="34" charset="0"/>
              <a:cs typeface="Arial" pitchFamily="34" charset="0"/>
            </a:endParaRPr>
          </a:p>
        </p:txBody>
      </p:sp>
      <p:grpSp>
        <p:nvGrpSpPr>
          <p:cNvPr id="9" name="Group 8"/>
          <p:cNvGrpSpPr/>
          <p:nvPr/>
        </p:nvGrpSpPr>
        <p:grpSpPr>
          <a:xfrm>
            <a:off x="0" y="6072181"/>
            <a:ext cx="9144000" cy="785819"/>
            <a:chOff x="0" y="4643445"/>
            <a:chExt cx="9144000" cy="785819"/>
          </a:xfrm>
        </p:grpSpPr>
        <p:pic>
          <p:nvPicPr>
            <p:cNvPr id="10" name="Picture 9" descr="Picture1.jpg"/>
            <p:cNvPicPr/>
            <p:nvPr/>
          </p:nvPicPr>
          <p:blipFill>
            <a:blip r:embed="rId2">
              <a:duotone>
                <a:schemeClr val="accent3">
                  <a:shade val="45000"/>
                  <a:satMod val="135000"/>
                </a:schemeClr>
                <a:prstClr val="white"/>
              </a:duotone>
            </a:blip>
            <a:srcRect l="62583" r="26093"/>
            <a:stretch>
              <a:fillRect/>
            </a:stretch>
          </p:blipFill>
          <p:spPr>
            <a:xfrm rot="16200000">
              <a:off x="4179091" y="464355"/>
              <a:ext cx="785818" cy="9144000"/>
            </a:xfrm>
            <a:prstGeom prst="rect">
              <a:avLst/>
            </a:prstGeom>
          </p:spPr>
        </p:pic>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43868" y="4643445"/>
              <a:ext cx="1000132" cy="785819"/>
            </a:xfrm>
            <a:prstGeom prst="roundRect">
              <a:avLst>
                <a:gd name="adj" fmla="val 8594"/>
              </a:avLst>
            </a:prstGeom>
            <a:solidFill>
              <a:srgbClr val="FFFFFF">
                <a:shade val="85000"/>
              </a:srgbClr>
            </a:solidFill>
            <a:ln w="28575">
              <a:solidFill>
                <a:srgbClr val="33CC33"/>
              </a:solidFill>
            </a:ln>
            <a:effectLst>
              <a:reflection blurRad="12700" stA="38000" endPos="28000" dist="5000" dir="5400000" sy="-100000" algn="bl" rotWithShape="0"/>
            </a:effectLst>
          </p:spPr>
        </p:pic>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4643446"/>
              <a:ext cx="1004477" cy="785818"/>
            </a:xfrm>
            <a:prstGeom prst="roundRect">
              <a:avLst>
                <a:gd name="adj" fmla="val 8594"/>
              </a:avLst>
            </a:prstGeom>
            <a:solidFill>
              <a:srgbClr val="FFFFFF">
                <a:shade val="85000"/>
              </a:srgbClr>
            </a:solidFill>
            <a:ln w="28575">
              <a:solidFill>
                <a:srgbClr val="33CC33"/>
              </a:solidFill>
            </a:ln>
            <a:effectLst>
              <a:reflection blurRad="12700" stA="38000" endPos="28000" dist="5000" dir="5400000" sy="-100000" algn="bl" rotWithShape="0"/>
            </a:effectLst>
          </p:spPr>
        </p:pic>
        <p:sp>
          <p:nvSpPr>
            <p:cNvPr id="18" name="Rounded Rectangle 17"/>
            <p:cNvSpPr/>
            <p:nvPr/>
          </p:nvSpPr>
          <p:spPr>
            <a:xfrm>
              <a:off x="2714612" y="4786346"/>
              <a:ext cx="3857652" cy="428628"/>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ZA" sz="1600" b="1" dirty="0" smtClean="0">
                  <a:latin typeface="Arial Rounded MT Bold" pitchFamily="34" charset="0"/>
                </a:rPr>
                <a:t>Teaching Methods of </a:t>
              </a:r>
              <a:r>
                <a:rPr lang="en-ZA" sz="1600" b="1" dirty="0" err="1" smtClean="0">
                  <a:latin typeface="Arial Rounded MT Bold" pitchFamily="34" charset="0"/>
                </a:rPr>
                <a:t>Nabi</a:t>
              </a:r>
              <a:r>
                <a:rPr lang="en-ZA" sz="1600" b="1" dirty="0" smtClean="0">
                  <a:latin typeface="Arial Rounded MT Bold" pitchFamily="34" charset="0"/>
                </a:rPr>
                <a:t> (</a:t>
              </a:r>
              <a:r>
                <a:rPr lang="en-ZA" sz="1600" b="1" dirty="0" err="1" smtClean="0">
                  <a:latin typeface="Arial Rounded MT Bold" pitchFamily="34" charset="0"/>
                </a:rPr>
                <a:t>s.a.w</a:t>
              </a:r>
              <a:r>
                <a:rPr lang="en-ZA" sz="1600" b="1" dirty="0" smtClean="0">
                  <a:latin typeface="Arial Rounded MT Bold" pitchFamily="34" charset="0"/>
                </a:rPr>
                <a:t>)</a:t>
              </a:r>
              <a:endParaRPr lang="en-ZA" sz="1600" b="1" dirty="0">
                <a:latin typeface="Arial Rounded MT Bold" pitchFamily="34" charset="0"/>
              </a:endParaRPr>
            </a:p>
          </p:txBody>
        </p:sp>
      </p:grpSp>
      <p:pic>
        <p:nvPicPr>
          <p:cNvPr id="3074" name="Picture 2" descr="C:\Users\myacer\AppData\Local\Microsoft\Windows\INetCache\IE\RY2NFVP9\Q5Hx8[1].gif"/>
          <p:cNvPicPr>
            <a:picLocks noChangeAspect="1" noChangeArrowheads="1"/>
          </p:cNvPicPr>
          <p:nvPr/>
        </p:nvPicPr>
        <p:blipFill>
          <a:blip r:embed="rId5"/>
          <a:srcRect/>
          <a:stretch>
            <a:fillRect/>
          </a:stretch>
        </p:blipFill>
        <p:spPr bwMode="auto">
          <a:xfrm>
            <a:off x="2500298" y="4857760"/>
            <a:ext cx="1071570" cy="1071570"/>
          </a:xfrm>
          <a:prstGeom prst="rect">
            <a:avLst/>
          </a:prstGeom>
          <a:noFill/>
        </p:spPr>
      </p:pic>
      <p:pic>
        <p:nvPicPr>
          <p:cNvPr id="19" name="Picture 2" descr="C:\Users\myacer\AppData\Local\Microsoft\Windows\INetCache\IE\RY2NFVP9\Q5Hx8[1].gif"/>
          <p:cNvPicPr>
            <a:picLocks noChangeAspect="1" noChangeArrowheads="1"/>
          </p:cNvPicPr>
          <p:nvPr/>
        </p:nvPicPr>
        <p:blipFill>
          <a:blip r:embed="rId5"/>
          <a:srcRect/>
          <a:stretch>
            <a:fillRect/>
          </a:stretch>
        </p:blipFill>
        <p:spPr bwMode="auto">
          <a:xfrm>
            <a:off x="3714744" y="4929198"/>
            <a:ext cx="1071570" cy="1071570"/>
          </a:xfrm>
          <a:prstGeom prst="rect">
            <a:avLst/>
          </a:prstGeom>
          <a:noFill/>
        </p:spPr>
      </p:pic>
      <p:pic>
        <p:nvPicPr>
          <p:cNvPr id="20" name="Picture 2" descr="C:\Users\myacer\AppData\Local\Microsoft\Windows\INetCache\IE\RY2NFVP9\Q5Hx8[1].gif"/>
          <p:cNvPicPr>
            <a:picLocks noChangeAspect="1" noChangeArrowheads="1"/>
          </p:cNvPicPr>
          <p:nvPr/>
        </p:nvPicPr>
        <p:blipFill>
          <a:blip r:embed="rId5"/>
          <a:srcRect/>
          <a:stretch>
            <a:fillRect/>
          </a:stretch>
        </p:blipFill>
        <p:spPr bwMode="auto">
          <a:xfrm>
            <a:off x="5000628" y="4929198"/>
            <a:ext cx="1071570" cy="1071570"/>
          </a:xfrm>
          <a:prstGeom prst="rect">
            <a:avLst/>
          </a:prstGeom>
          <a:noFill/>
        </p:spPr>
      </p:pic>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0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601">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60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1"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Rectangle 9"/>
          <p:cNvSpPr/>
          <p:nvPr/>
        </p:nvSpPr>
        <p:spPr>
          <a:xfrm>
            <a:off x="214282" y="285728"/>
            <a:ext cx="8786874" cy="564360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ZA" dirty="0"/>
          </a:p>
        </p:txBody>
      </p:sp>
      <p:sp>
        <p:nvSpPr>
          <p:cNvPr id="24577" name="Rectangle 1"/>
          <p:cNvSpPr>
            <a:spLocks noChangeArrowheads="1"/>
          </p:cNvSpPr>
          <p:nvPr/>
        </p:nvSpPr>
        <p:spPr bwMode="auto">
          <a:xfrm>
            <a:off x="357158" y="428604"/>
            <a:ext cx="8501122" cy="529375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Summing up then giving the details: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ZA" sz="1600" b="0" i="0" u="none" strike="noStrike" cap="none" normalizeH="0" baseline="0" dirty="0" smtClean="0">
              <a:ln>
                <a:noFill/>
              </a:ln>
              <a:solidFill>
                <a:schemeClr val="tx1"/>
              </a:solidFill>
              <a:effectLst/>
              <a:latin typeface="Arial Rounded MT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The technique attracted to the listener attention to what he (SAW) would say, and raised questions and anticipation in the listener’s mind- thus leading to better understanding and learning.</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ZA" sz="1600" b="0" i="0" u="none" strike="noStrike" cap="none" normalizeH="0" baseline="0" dirty="0" smtClean="0">
              <a:ln>
                <a:noFill/>
              </a:ln>
              <a:solidFill>
                <a:schemeClr val="tx1"/>
              </a:solidFill>
              <a:effectLst/>
              <a:latin typeface="Arial Rounded MT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ZA" sz="1600" b="0" i="0" u="none" strike="noStrike" cap="none" normalizeH="0" baseline="0" dirty="0" smtClean="0">
              <a:ln>
                <a:noFill/>
              </a:ln>
              <a:solidFill>
                <a:schemeClr val="tx1"/>
              </a:solidFill>
              <a:effectLst/>
              <a:latin typeface="Arial Rounded MT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Abu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Bakrah</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Nafi</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ibn</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Harith</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RA said: Prophet SAW said: Shall I inform you about the greatest of the great sins? He repeated it three times. We said: Yes O Messenger of Allah. He said “Associating partners with Allah and being ungrateful to ones parents. He then sat up after reclining and said uttering falsehood and giving false testimony. </a:t>
            </a:r>
            <a:r>
              <a:rPr kumimoji="0" lang="en-US" sz="1600" b="1" i="1"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a:t>
            </a:r>
            <a:r>
              <a:rPr kumimoji="0" lang="en-US" sz="1600" b="1" i="1"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Bukhari</a:t>
            </a:r>
            <a:r>
              <a:rPr kumimoji="0" lang="en-US" sz="1600" b="1" i="1"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and Muslim)</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ZA" sz="1600" b="0" i="0" u="none" strike="noStrike" cap="none" normalizeH="0" baseline="0" dirty="0" smtClean="0">
              <a:ln>
                <a:noFill/>
              </a:ln>
              <a:solidFill>
                <a:schemeClr val="tx1"/>
              </a:solidFill>
              <a:effectLst/>
              <a:latin typeface="Arial Rounded MT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ZA" sz="1600" b="0" i="0" u="none" strike="noStrike" cap="none" normalizeH="0" baseline="0" dirty="0" smtClean="0">
              <a:ln>
                <a:noFill/>
              </a:ln>
              <a:solidFill>
                <a:schemeClr val="tx1"/>
              </a:solidFill>
              <a:effectLst/>
              <a:latin typeface="Arial Rounded MT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The Prophet SAW used to sum up countable things, then list them:</a:t>
            </a:r>
            <a:r>
              <a:rPr lang="en-ZA" sz="1600" dirty="0" smtClean="0">
                <a:latin typeface="Arial Rounded MT Bold" pitchFamily="34" charset="0"/>
                <a:ea typeface="Calibri" pitchFamily="34" charset="0"/>
                <a:cs typeface="Arial" pitchFamily="34" charset="0"/>
              </a:rPr>
              <a:t> </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It is reported from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ibn</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Abbas</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RA that the Prophet SAW said: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r>
            <a:b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b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“Take advantage of five before five” your youth before your senility; your health before your sickness; your wealth before your poverty; your leisure before your occupation; and your life before your death: </a:t>
            </a:r>
            <a:r>
              <a:rPr kumimoji="0" lang="en-US" sz="1600" b="1" i="1"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(Al Hakim)</a:t>
            </a:r>
            <a:endParaRPr kumimoji="0" lang="en-US" sz="1600" b="0" i="0" u="none" strike="noStrike" cap="none" normalizeH="0" baseline="0" dirty="0" smtClean="0">
              <a:ln>
                <a:noFill/>
              </a:ln>
              <a:solidFill>
                <a:schemeClr val="tx1"/>
              </a:solidFill>
              <a:effectLst/>
              <a:latin typeface="Arial Rounded MT Bold" pitchFamily="34" charset="0"/>
              <a:cs typeface="Arial" pitchFamily="34" charset="0"/>
            </a:endParaRPr>
          </a:p>
        </p:txBody>
      </p:sp>
      <p:grpSp>
        <p:nvGrpSpPr>
          <p:cNvPr id="9" name="Group 8"/>
          <p:cNvGrpSpPr/>
          <p:nvPr/>
        </p:nvGrpSpPr>
        <p:grpSpPr>
          <a:xfrm>
            <a:off x="0" y="6072181"/>
            <a:ext cx="9144000" cy="785819"/>
            <a:chOff x="0" y="4643445"/>
            <a:chExt cx="9144000" cy="785819"/>
          </a:xfrm>
        </p:grpSpPr>
        <p:pic>
          <p:nvPicPr>
            <p:cNvPr id="15" name="Picture 14" descr="Picture1.jpg"/>
            <p:cNvPicPr/>
            <p:nvPr/>
          </p:nvPicPr>
          <p:blipFill>
            <a:blip r:embed="rId2">
              <a:duotone>
                <a:schemeClr val="accent3">
                  <a:shade val="45000"/>
                  <a:satMod val="135000"/>
                </a:schemeClr>
                <a:prstClr val="white"/>
              </a:duotone>
            </a:blip>
            <a:srcRect l="62583" r="26093"/>
            <a:stretch>
              <a:fillRect/>
            </a:stretch>
          </p:blipFill>
          <p:spPr>
            <a:xfrm rot="16200000">
              <a:off x="4179091" y="464355"/>
              <a:ext cx="785818" cy="9144000"/>
            </a:xfrm>
            <a:prstGeom prst="rect">
              <a:avLst/>
            </a:prstGeom>
          </p:spPr>
        </p:pic>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43868" y="4643445"/>
              <a:ext cx="1000132" cy="785819"/>
            </a:xfrm>
            <a:prstGeom prst="roundRect">
              <a:avLst>
                <a:gd name="adj" fmla="val 8594"/>
              </a:avLst>
            </a:prstGeom>
            <a:solidFill>
              <a:srgbClr val="FFFFFF">
                <a:shade val="85000"/>
              </a:srgbClr>
            </a:solidFill>
            <a:ln w="28575">
              <a:solidFill>
                <a:srgbClr val="33CC33"/>
              </a:solidFill>
            </a:ln>
            <a:effectLst>
              <a:reflection blurRad="12700" stA="38000" endPos="28000" dist="5000" dir="5400000" sy="-100000" algn="bl" rotWithShape="0"/>
            </a:effectLst>
          </p:spPr>
        </p:pic>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4643446"/>
              <a:ext cx="1004477" cy="785818"/>
            </a:xfrm>
            <a:prstGeom prst="roundRect">
              <a:avLst>
                <a:gd name="adj" fmla="val 8594"/>
              </a:avLst>
            </a:prstGeom>
            <a:solidFill>
              <a:srgbClr val="FFFFFF">
                <a:shade val="85000"/>
              </a:srgbClr>
            </a:solidFill>
            <a:ln w="28575">
              <a:solidFill>
                <a:srgbClr val="33CC33"/>
              </a:solidFill>
            </a:ln>
            <a:effectLst>
              <a:reflection blurRad="12700" stA="38000" endPos="28000" dist="5000" dir="5400000" sy="-100000" algn="bl" rotWithShape="0"/>
            </a:effectLst>
          </p:spPr>
        </p:pic>
        <p:sp>
          <p:nvSpPr>
            <p:cNvPr id="18" name="Rounded Rectangle 17"/>
            <p:cNvSpPr/>
            <p:nvPr/>
          </p:nvSpPr>
          <p:spPr>
            <a:xfrm>
              <a:off x="2714612" y="4786346"/>
              <a:ext cx="3857652" cy="428628"/>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ZA" sz="1600" b="1" dirty="0" smtClean="0">
                  <a:latin typeface="Arial Rounded MT Bold" pitchFamily="34" charset="0"/>
                </a:rPr>
                <a:t>Teaching Methods of </a:t>
              </a:r>
              <a:r>
                <a:rPr lang="en-ZA" sz="1600" b="1" dirty="0" err="1" smtClean="0">
                  <a:latin typeface="Arial Rounded MT Bold" pitchFamily="34" charset="0"/>
                </a:rPr>
                <a:t>Nabi</a:t>
              </a:r>
              <a:r>
                <a:rPr lang="en-ZA" sz="1600" b="1" dirty="0" smtClean="0">
                  <a:latin typeface="Arial Rounded MT Bold" pitchFamily="34" charset="0"/>
                </a:rPr>
                <a:t> (</a:t>
              </a:r>
              <a:r>
                <a:rPr lang="en-ZA" sz="1600" b="1" dirty="0" err="1" smtClean="0">
                  <a:latin typeface="Arial Rounded MT Bold" pitchFamily="34" charset="0"/>
                </a:rPr>
                <a:t>s.a.w</a:t>
              </a:r>
              <a:r>
                <a:rPr lang="en-ZA" sz="1600" b="1" dirty="0" smtClean="0">
                  <a:latin typeface="Arial Rounded MT Bold" pitchFamily="34" charset="0"/>
                </a:rPr>
                <a:t>)</a:t>
              </a:r>
              <a:endParaRPr lang="en-ZA" sz="1600" b="1" dirty="0">
                <a:latin typeface="Arial Rounded MT Bold" pitchFamily="34" charset="0"/>
              </a:endParaRPr>
            </a:p>
          </p:txBody>
        </p:sp>
      </p:gr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7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577">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577">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57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7"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Rounded Rectangle 9"/>
          <p:cNvSpPr/>
          <p:nvPr/>
        </p:nvSpPr>
        <p:spPr>
          <a:xfrm>
            <a:off x="285720" y="214290"/>
            <a:ext cx="8643998" cy="5643602"/>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ZA"/>
          </a:p>
        </p:txBody>
      </p:sp>
      <p:sp>
        <p:nvSpPr>
          <p:cNvPr id="23553" name="Rectangle 1"/>
          <p:cNvSpPr>
            <a:spLocks noChangeArrowheads="1"/>
          </p:cNvSpPr>
          <p:nvPr/>
        </p:nvSpPr>
        <p:spPr bwMode="auto">
          <a:xfrm>
            <a:off x="357158" y="428604"/>
            <a:ext cx="8429684" cy="20928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Moderation in Teaching:</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ZA" sz="1600" b="0" i="0" u="none" strike="noStrike" cap="none" normalizeH="0" baseline="0" dirty="0" smtClean="0">
              <a:ln>
                <a:noFill/>
              </a:ln>
              <a:solidFill>
                <a:schemeClr val="tx1"/>
              </a:solidFill>
              <a:effectLst/>
              <a:latin typeface="Arial Rounded MT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Abu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Wa’il</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Shafiq</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ibn</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Salamah</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said: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Ibn</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Mas’ud</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RA used to remind people;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ie</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give a religious talk every Thursday.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Once a man said to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Ibn</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Mas’ud</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I wish you would remind us every day, Abu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Abd</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Al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Rahman</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He said What prevents me from doing that is that I do not want to bore you. I follow a method of preaching similar to that of the Prophet SAW who took care not to make us feel bored</a:t>
            </a:r>
            <a:r>
              <a:rPr kumimoji="0" lang="en-US" sz="1600" b="0" i="0" u="none" strike="noStrike" cap="none" normalizeH="0" baseline="0" smtClean="0">
                <a:ln>
                  <a:noFill/>
                </a:ln>
                <a:solidFill>
                  <a:schemeClr val="tx1"/>
                </a:solidFill>
                <a:effectLst/>
                <a:latin typeface="Arial Rounded MT Bold" pitchFamily="34" charset="0"/>
                <a:ea typeface="Calibri" pitchFamily="34" charset="0"/>
                <a:cs typeface="Times New Roman" pitchFamily="18" charset="0"/>
              </a:rPr>
              <a:t>” </a:t>
            </a:r>
            <a:r>
              <a:rPr kumimoji="0" lang="en-US" sz="1600" b="0" i="0" u="none" strike="noStrike" cap="none" normalizeH="0" smtClean="0">
                <a:ln>
                  <a:noFill/>
                </a:ln>
                <a:solidFill>
                  <a:schemeClr val="tx1"/>
                </a:solidFill>
                <a:effectLst/>
                <a:latin typeface="Arial Rounded MT Bold" pitchFamily="34" charset="0"/>
                <a:ea typeface="Calibri" pitchFamily="34" charset="0"/>
                <a:cs typeface="Times New Roman" pitchFamily="18" charset="0"/>
              </a:rPr>
              <a:t> </a:t>
            </a:r>
            <a:r>
              <a:rPr kumimoji="0" lang="en-US" sz="1600" b="1" i="1" u="none" strike="noStrike" cap="none" normalizeH="0" baseline="0" smtClean="0">
                <a:ln>
                  <a:noFill/>
                </a:ln>
                <a:solidFill>
                  <a:schemeClr val="tx1"/>
                </a:solidFill>
                <a:effectLst/>
                <a:latin typeface="Arial Rounded MT Bold" pitchFamily="34" charset="0"/>
                <a:ea typeface="Calibri" pitchFamily="34" charset="0"/>
                <a:cs typeface="Times New Roman" pitchFamily="18" charset="0"/>
              </a:rPr>
              <a:t>(</a:t>
            </a:r>
            <a:r>
              <a:rPr kumimoji="0" lang="en-US" sz="1600" i="1"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Bukhari</a:t>
            </a:r>
            <a:r>
              <a:rPr kumimoji="0" lang="en-US" sz="1600" i="1"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and Muslim) </a:t>
            </a:r>
            <a:endParaRPr kumimoji="0" lang="en-US" sz="1600" i="0" u="none" strike="noStrike" cap="none" normalizeH="0" baseline="0" dirty="0" smtClean="0">
              <a:ln>
                <a:noFill/>
              </a:ln>
              <a:solidFill>
                <a:schemeClr val="tx1"/>
              </a:solidFill>
              <a:effectLst/>
              <a:latin typeface="Arial Rounded MT Bold" pitchFamily="34" charset="0"/>
              <a:cs typeface="Arial" pitchFamily="34" charset="0"/>
            </a:endParaRPr>
          </a:p>
        </p:txBody>
      </p:sp>
      <p:pic>
        <p:nvPicPr>
          <p:cNvPr id="4101" name="Picture 5" descr="C:\Users\myacer\AppData\Local\Microsoft\Windows\INetCache\IE\8GEN8UKW\vector___blackboard_by_misteraibo-d4slucg[1].png"/>
          <p:cNvPicPr>
            <a:picLocks noChangeAspect="1" noChangeArrowheads="1"/>
          </p:cNvPicPr>
          <p:nvPr/>
        </p:nvPicPr>
        <p:blipFill>
          <a:blip r:embed="rId2"/>
          <a:srcRect/>
          <a:stretch>
            <a:fillRect/>
          </a:stretch>
        </p:blipFill>
        <p:spPr bwMode="auto">
          <a:xfrm>
            <a:off x="2714612" y="3071810"/>
            <a:ext cx="3786214" cy="2677703"/>
          </a:xfrm>
          <a:prstGeom prst="rect">
            <a:avLst/>
          </a:prstGeom>
          <a:noFill/>
        </p:spPr>
      </p:pic>
      <p:grpSp>
        <p:nvGrpSpPr>
          <p:cNvPr id="15" name="Group 14"/>
          <p:cNvGrpSpPr/>
          <p:nvPr/>
        </p:nvGrpSpPr>
        <p:grpSpPr>
          <a:xfrm>
            <a:off x="0" y="6072181"/>
            <a:ext cx="9144000" cy="785819"/>
            <a:chOff x="0" y="4643445"/>
            <a:chExt cx="9144000" cy="785819"/>
          </a:xfrm>
        </p:grpSpPr>
        <p:pic>
          <p:nvPicPr>
            <p:cNvPr id="16" name="Picture 15" descr="Picture1.jpg"/>
            <p:cNvPicPr/>
            <p:nvPr/>
          </p:nvPicPr>
          <p:blipFill>
            <a:blip r:embed="rId3">
              <a:duotone>
                <a:schemeClr val="accent3">
                  <a:shade val="45000"/>
                  <a:satMod val="135000"/>
                </a:schemeClr>
                <a:prstClr val="white"/>
              </a:duotone>
            </a:blip>
            <a:srcRect l="62583" r="26093"/>
            <a:stretch>
              <a:fillRect/>
            </a:stretch>
          </p:blipFill>
          <p:spPr>
            <a:xfrm rot="16200000">
              <a:off x="4179091" y="464355"/>
              <a:ext cx="785818" cy="9144000"/>
            </a:xfrm>
            <a:prstGeom prst="rect">
              <a:avLst/>
            </a:prstGeom>
          </p:spPr>
        </p:pic>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43868" y="4643445"/>
              <a:ext cx="1000132" cy="785819"/>
            </a:xfrm>
            <a:prstGeom prst="roundRect">
              <a:avLst>
                <a:gd name="adj" fmla="val 8594"/>
              </a:avLst>
            </a:prstGeom>
            <a:solidFill>
              <a:srgbClr val="FFFFFF">
                <a:shade val="85000"/>
              </a:srgbClr>
            </a:solidFill>
            <a:ln w="28575">
              <a:solidFill>
                <a:srgbClr val="33CC33"/>
              </a:solidFill>
            </a:ln>
            <a:effectLst>
              <a:reflection blurRad="12700" stA="38000" endPos="28000" dist="5000" dir="5400000" sy="-100000" algn="bl" rotWithShape="0"/>
            </a:effectLst>
          </p:spPr>
        </p:pic>
        <p:pic>
          <p:nvPicPr>
            <p:cNvPr id="18" name="Picture 1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4643446"/>
              <a:ext cx="1004477" cy="785818"/>
            </a:xfrm>
            <a:prstGeom prst="roundRect">
              <a:avLst>
                <a:gd name="adj" fmla="val 8594"/>
              </a:avLst>
            </a:prstGeom>
            <a:solidFill>
              <a:srgbClr val="FFFFFF">
                <a:shade val="85000"/>
              </a:srgbClr>
            </a:solidFill>
            <a:ln w="28575">
              <a:solidFill>
                <a:srgbClr val="33CC33"/>
              </a:solidFill>
            </a:ln>
            <a:effectLst>
              <a:reflection blurRad="12700" stA="38000" endPos="28000" dist="5000" dir="5400000" sy="-100000" algn="bl" rotWithShape="0"/>
            </a:effectLst>
          </p:spPr>
        </p:pic>
        <p:sp>
          <p:nvSpPr>
            <p:cNvPr id="19" name="Rounded Rectangle 18"/>
            <p:cNvSpPr/>
            <p:nvPr/>
          </p:nvSpPr>
          <p:spPr>
            <a:xfrm>
              <a:off x="2714612" y="4786346"/>
              <a:ext cx="3857652" cy="428628"/>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ZA" sz="1600" b="1" dirty="0" smtClean="0">
                  <a:latin typeface="Arial Rounded MT Bold" pitchFamily="34" charset="0"/>
                </a:rPr>
                <a:t>Teaching Methods of </a:t>
              </a:r>
              <a:r>
                <a:rPr lang="en-ZA" sz="1600" b="1" dirty="0" err="1" smtClean="0">
                  <a:latin typeface="Arial Rounded MT Bold" pitchFamily="34" charset="0"/>
                </a:rPr>
                <a:t>Nabi</a:t>
              </a:r>
              <a:r>
                <a:rPr lang="en-ZA" sz="1600" b="1" dirty="0" smtClean="0">
                  <a:latin typeface="Arial Rounded MT Bold" pitchFamily="34" charset="0"/>
                </a:rPr>
                <a:t> (</a:t>
              </a:r>
              <a:r>
                <a:rPr lang="en-ZA" sz="1600" b="1" dirty="0" err="1" smtClean="0">
                  <a:latin typeface="Arial Rounded MT Bold" pitchFamily="34" charset="0"/>
                </a:rPr>
                <a:t>s.a.w</a:t>
              </a:r>
              <a:r>
                <a:rPr lang="en-ZA" sz="1600" b="1" dirty="0" smtClean="0">
                  <a:latin typeface="Arial Rounded MT Bold" pitchFamily="34" charset="0"/>
                </a:rPr>
                <a:t>)</a:t>
              </a:r>
              <a:endParaRPr lang="en-ZA" sz="1600" b="1" dirty="0">
                <a:latin typeface="Arial Rounded MT Bold" pitchFamily="34" charset="0"/>
              </a:endParaRPr>
            </a:p>
          </p:txBody>
        </p:sp>
      </p:gr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5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55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 name="Rectangle 16"/>
          <p:cNvSpPr/>
          <p:nvPr/>
        </p:nvSpPr>
        <p:spPr>
          <a:xfrm>
            <a:off x="142844" y="214290"/>
            <a:ext cx="8786874" cy="5500726"/>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ZA" dirty="0"/>
          </a:p>
        </p:txBody>
      </p:sp>
      <p:sp>
        <p:nvSpPr>
          <p:cNvPr id="21505" name="Rectangle 1"/>
          <p:cNvSpPr>
            <a:spLocks noChangeArrowheads="1"/>
          </p:cNvSpPr>
          <p:nvPr/>
        </p:nvSpPr>
        <p:spPr bwMode="auto">
          <a:xfrm>
            <a:off x="214282" y="357166"/>
            <a:ext cx="8643998" cy="504753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Using a variety of teaching methods: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ZA" sz="1600" b="0" i="0" u="none" strike="noStrike" cap="none" normalizeH="0" baseline="0" dirty="0" smtClean="0">
              <a:ln>
                <a:noFill/>
              </a:ln>
              <a:solidFill>
                <a:schemeClr val="tx1"/>
              </a:solidFill>
              <a:effectLst/>
              <a:latin typeface="Arial Rounded MT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To clarify things the Prophet SAW used hand gestures, drawings, Parables, examples, metaphors and true stories of former people. The Prophet SAW sometimes held the hand or the shoulders of the listeners. Prophet SAW also ordered his companions to learn foreign languages to write things down.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ZA" sz="1600" b="0" i="0" u="none" strike="noStrike" cap="none" normalizeH="0" baseline="0" dirty="0" smtClean="0">
              <a:ln>
                <a:noFill/>
              </a:ln>
              <a:solidFill>
                <a:schemeClr val="tx1"/>
              </a:solidFill>
              <a:effectLst/>
              <a:latin typeface="Arial Rounded MT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ZA" sz="1600" b="0" i="0" u="none" strike="noStrike" cap="none" normalizeH="0" baseline="0" dirty="0" smtClean="0">
              <a:ln>
                <a:noFill/>
              </a:ln>
              <a:solidFill>
                <a:schemeClr val="tx1"/>
              </a:solidFill>
              <a:effectLst/>
              <a:latin typeface="Arial Rounded MT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Sahl</a:t>
            </a:r>
            <a:r>
              <a:rPr kumimoji="0" lang="en-US" sz="1600" b="1"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t>
            </a:r>
            <a:r>
              <a:rPr kumimoji="0" lang="en-US" sz="1600" b="1"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ibn</a:t>
            </a:r>
            <a:r>
              <a:rPr kumimoji="0" lang="en-US" sz="1600" b="1"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t>
            </a:r>
            <a:r>
              <a:rPr kumimoji="0" lang="en-US" sz="1600" b="1"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Sa’d</a:t>
            </a:r>
            <a:r>
              <a:rPr kumimoji="0" lang="en-US" sz="1600" b="1"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Al </a:t>
            </a:r>
            <a:r>
              <a:rPr kumimoji="0" lang="en-US" sz="1600" b="1"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Sa’idi</a:t>
            </a:r>
            <a:r>
              <a:rPr kumimoji="0" lang="en-US" sz="1600" b="1"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RA said: the Prophet SAW said:</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I and the person who looks after an orphan and provides for him, will be together in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Jannah</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like those, putting his index and middle fingers together leaving only little space between them. (</a:t>
            </a:r>
            <a:r>
              <a:rPr kumimoji="0" lang="en-US" sz="1600" b="1" i="1"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Bukhari</a:t>
            </a:r>
            <a:r>
              <a:rPr kumimoji="0" lang="en-US" sz="1600" b="1" i="1"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ZA" sz="1600" b="0" i="0" u="none" strike="noStrike" cap="none" normalizeH="0" baseline="0" dirty="0" smtClean="0">
              <a:ln>
                <a:noFill/>
              </a:ln>
              <a:solidFill>
                <a:schemeClr val="tx1"/>
              </a:solidFill>
              <a:effectLst/>
              <a:latin typeface="Arial Rounded MT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ZA" sz="1600" b="0" i="0" u="none" strike="noStrike" cap="none" normalizeH="0" baseline="0" dirty="0" smtClean="0">
              <a:ln>
                <a:noFill/>
              </a:ln>
              <a:solidFill>
                <a:schemeClr val="tx1"/>
              </a:solidFill>
              <a:effectLst/>
              <a:latin typeface="Arial Rounded MT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It is related from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Zainub</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bint</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Jahsh</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mother of the Believers RA that once the Prophet SAW came to her while he was upset and said: there is no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diety</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worthy of worship except Allah. Woe to the Arabs from an imminent evil. An opening has been made today in the wall of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Ya’juj</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and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Ma’juj</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(Gog and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Magog</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like this and he made a circle with his thumb and forefinger.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Zainub</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bint</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Jahsh</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said: I said O messenger of Allah, will we perish when the righteous are among us: The Prophet SAW said: Yes when wickedness and immorality are rampant.”  </a:t>
            </a:r>
            <a:r>
              <a:rPr kumimoji="0" lang="en-US" sz="1600" b="1" i="1"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a:t>
            </a:r>
            <a:r>
              <a:rPr kumimoji="0" lang="en-US" sz="1600" b="1" i="1"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Bukhari</a:t>
            </a:r>
            <a:r>
              <a:rPr kumimoji="0" lang="en-US" sz="1600" b="1" i="1"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and Muslim) </a:t>
            </a:r>
            <a:endParaRPr kumimoji="0" lang="en-US" sz="1600" b="0" i="0" u="none" strike="noStrike" cap="none" normalizeH="0" baseline="0" dirty="0" smtClean="0">
              <a:ln>
                <a:noFill/>
              </a:ln>
              <a:solidFill>
                <a:schemeClr val="tx1"/>
              </a:solidFill>
              <a:effectLst/>
              <a:latin typeface="Arial Rounded MT Bold" pitchFamily="34" charset="0"/>
              <a:cs typeface="Arial" pitchFamily="34" charset="0"/>
            </a:endParaRPr>
          </a:p>
        </p:txBody>
      </p:sp>
      <p:grpSp>
        <p:nvGrpSpPr>
          <p:cNvPr id="9" name="Group 8"/>
          <p:cNvGrpSpPr/>
          <p:nvPr/>
        </p:nvGrpSpPr>
        <p:grpSpPr>
          <a:xfrm>
            <a:off x="0" y="6072181"/>
            <a:ext cx="9144000" cy="785819"/>
            <a:chOff x="0" y="4643445"/>
            <a:chExt cx="9144000" cy="785819"/>
          </a:xfrm>
        </p:grpSpPr>
        <p:pic>
          <p:nvPicPr>
            <p:cNvPr id="10" name="Picture 9" descr="Picture1.jpg"/>
            <p:cNvPicPr/>
            <p:nvPr/>
          </p:nvPicPr>
          <p:blipFill>
            <a:blip r:embed="rId2">
              <a:duotone>
                <a:schemeClr val="accent3">
                  <a:shade val="45000"/>
                  <a:satMod val="135000"/>
                </a:schemeClr>
                <a:prstClr val="white"/>
              </a:duotone>
            </a:blip>
            <a:srcRect l="62583" r="26093"/>
            <a:stretch>
              <a:fillRect/>
            </a:stretch>
          </p:blipFill>
          <p:spPr>
            <a:xfrm rot="16200000">
              <a:off x="4179091" y="464355"/>
              <a:ext cx="785818" cy="9144000"/>
            </a:xfrm>
            <a:prstGeom prst="rect">
              <a:avLst/>
            </a:prstGeom>
          </p:spPr>
        </p:pic>
        <p:pic>
          <p:nvPicPr>
            <p:cNvPr id="15" name="Pictur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43868" y="4643445"/>
              <a:ext cx="1000132" cy="785819"/>
            </a:xfrm>
            <a:prstGeom prst="roundRect">
              <a:avLst>
                <a:gd name="adj" fmla="val 8594"/>
              </a:avLst>
            </a:prstGeom>
            <a:solidFill>
              <a:srgbClr val="FFFFFF">
                <a:shade val="85000"/>
              </a:srgbClr>
            </a:solidFill>
            <a:ln w="28575">
              <a:solidFill>
                <a:srgbClr val="33CC33"/>
              </a:solidFill>
            </a:ln>
            <a:effectLst>
              <a:reflection blurRad="12700" stA="38000" endPos="28000" dist="5000" dir="5400000" sy="-100000" algn="bl" rotWithShape="0"/>
            </a:effectLst>
          </p:spPr>
        </p:pic>
        <p:pic>
          <p:nvPicPr>
            <p:cNvPr id="16" name="Pictur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4643446"/>
              <a:ext cx="1004477" cy="785818"/>
            </a:xfrm>
            <a:prstGeom prst="roundRect">
              <a:avLst>
                <a:gd name="adj" fmla="val 8594"/>
              </a:avLst>
            </a:prstGeom>
            <a:solidFill>
              <a:srgbClr val="FFFFFF">
                <a:shade val="85000"/>
              </a:srgbClr>
            </a:solidFill>
            <a:ln w="28575">
              <a:solidFill>
                <a:srgbClr val="33CC33"/>
              </a:solidFill>
            </a:ln>
            <a:effectLst>
              <a:reflection blurRad="12700" stA="38000" endPos="28000" dist="5000" dir="5400000" sy="-100000" algn="bl" rotWithShape="0"/>
            </a:effectLst>
          </p:spPr>
        </p:pic>
        <p:sp>
          <p:nvSpPr>
            <p:cNvPr id="18" name="Rounded Rectangle 17"/>
            <p:cNvSpPr/>
            <p:nvPr/>
          </p:nvSpPr>
          <p:spPr>
            <a:xfrm>
              <a:off x="2714612" y="4786346"/>
              <a:ext cx="3857652" cy="428628"/>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ZA" sz="1600" b="1" dirty="0" smtClean="0">
                  <a:latin typeface="Arial Rounded MT Bold" pitchFamily="34" charset="0"/>
                </a:rPr>
                <a:t>Teaching Methods of </a:t>
              </a:r>
              <a:r>
                <a:rPr lang="en-ZA" sz="1600" b="1" dirty="0" err="1" smtClean="0">
                  <a:latin typeface="Arial Rounded MT Bold" pitchFamily="34" charset="0"/>
                </a:rPr>
                <a:t>Nabi</a:t>
              </a:r>
              <a:r>
                <a:rPr lang="en-ZA" sz="1600" b="1" dirty="0" smtClean="0">
                  <a:latin typeface="Arial Rounded MT Bold" pitchFamily="34" charset="0"/>
                </a:rPr>
                <a:t> (</a:t>
              </a:r>
              <a:r>
                <a:rPr lang="en-ZA" sz="1600" b="1" dirty="0" err="1" smtClean="0">
                  <a:latin typeface="Arial Rounded MT Bold" pitchFamily="34" charset="0"/>
                </a:rPr>
                <a:t>s.a.w</a:t>
              </a:r>
              <a:r>
                <a:rPr lang="en-ZA" sz="1600" b="1" dirty="0" smtClean="0">
                  <a:latin typeface="Arial Rounded MT Bold" pitchFamily="34" charset="0"/>
                </a:rPr>
                <a:t>)</a:t>
              </a:r>
              <a:endParaRPr lang="en-ZA" sz="1600" b="1" dirty="0">
                <a:latin typeface="Arial Rounded MT Bold" pitchFamily="34" charset="0"/>
              </a:endParaRPr>
            </a:p>
          </p:txBody>
        </p:sp>
      </p:gr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50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505">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50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5"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Rounded Rectangle 9"/>
          <p:cNvSpPr/>
          <p:nvPr/>
        </p:nvSpPr>
        <p:spPr>
          <a:xfrm>
            <a:off x="285720" y="214290"/>
            <a:ext cx="8643998" cy="5643602"/>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ZA"/>
          </a:p>
        </p:txBody>
      </p:sp>
      <p:sp>
        <p:nvSpPr>
          <p:cNvPr id="20481" name="Rectangle 1"/>
          <p:cNvSpPr>
            <a:spLocks noChangeArrowheads="1"/>
          </p:cNvSpPr>
          <p:nvPr/>
        </p:nvSpPr>
        <p:spPr bwMode="auto">
          <a:xfrm>
            <a:off x="428596" y="428604"/>
            <a:ext cx="8286808"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The Prophet SAW used Smiles and metaphors in teaching:</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ZA" sz="1600" b="0" i="0" u="none" strike="noStrike" cap="none" normalizeH="0" baseline="0" dirty="0" smtClean="0">
              <a:ln>
                <a:noFill/>
              </a:ln>
              <a:solidFill>
                <a:schemeClr val="tx1"/>
              </a:solidFill>
              <a:effectLst/>
              <a:latin typeface="Arial Rounded MT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Jabir RA reported that Prophet SAW said: “The metaphor of the five daily prayers is that of a flowing river at the door of one of you in which he washes five times a day” </a:t>
            </a:r>
            <a:r>
              <a:rPr kumimoji="0" lang="en-US" sz="1600" i="1"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(Muslim)</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ZA" sz="1600" b="0" i="0" u="none" strike="noStrike" cap="none" normalizeH="0" baseline="0" dirty="0" smtClean="0">
              <a:ln>
                <a:noFill/>
              </a:ln>
              <a:solidFill>
                <a:schemeClr val="tx1"/>
              </a:solidFill>
              <a:effectLst/>
              <a:latin typeface="Arial Rounded MT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It is related from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Ibn</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Umar</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RA that the Prophet SAW said: “the metaphor of someone who knows the Quran by heart is that of the owner of tied camels. If he attends to them, they stay with him. If he lets them go, they wander away” </a:t>
            </a:r>
            <a:r>
              <a:rPr kumimoji="0" lang="en-US" sz="1600" i="1"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a:t>
            </a:r>
            <a:r>
              <a:rPr kumimoji="0" lang="en-US" sz="1600" i="1"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Bukhari</a:t>
            </a:r>
            <a:r>
              <a:rPr kumimoji="0" lang="en-US" sz="1600" i="1"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and Muslim)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ZA" sz="1600" b="0" i="0" u="none" strike="noStrike" cap="none" normalizeH="0" baseline="0" dirty="0" smtClean="0">
              <a:ln>
                <a:noFill/>
              </a:ln>
              <a:solidFill>
                <a:schemeClr val="tx1"/>
              </a:solidFill>
              <a:effectLst/>
              <a:latin typeface="Arial Rounded MT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Scholars of literacy appreciation agree that metaphors and parables help a great deal in highlighting details and unveiling hidden meanings. Allah has mentioned plenty of them in His honorable book and the Prophet SAW followed the example of the Quran.</a:t>
            </a:r>
            <a:endParaRPr kumimoji="0" lang="en-US" sz="1600" b="0" i="0" u="none" strike="noStrike" cap="none" normalizeH="0" baseline="0" dirty="0" smtClean="0">
              <a:ln>
                <a:noFill/>
              </a:ln>
              <a:solidFill>
                <a:schemeClr val="tx1"/>
              </a:solidFill>
              <a:effectLst/>
              <a:latin typeface="Arial Rounded MT Bold" pitchFamily="34" charset="0"/>
              <a:cs typeface="Arial" pitchFamily="34" charset="0"/>
            </a:endParaRPr>
          </a:p>
        </p:txBody>
      </p:sp>
      <p:pic>
        <p:nvPicPr>
          <p:cNvPr id="5122" name="Picture 2" descr="C:\Users\myacer\AppData\Local\Microsoft\Windows\INetCache\IE\29BCY99F\metaphor_chart[1].jpeg"/>
          <p:cNvPicPr>
            <a:picLocks noChangeAspect="1" noChangeArrowheads="1"/>
          </p:cNvPicPr>
          <p:nvPr/>
        </p:nvPicPr>
        <p:blipFill>
          <a:blip r:embed="rId2"/>
          <a:srcRect b="68092"/>
          <a:stretch>
            <a:fillRect/>
          </a:stretch>
        </p:blipFill>
        <p:spPr bwMode="auto">
          <a:xfrm>
            <a:off x="2428860" y="4643446"/>
            <a:ext cx="4291034" cy="1000132"/>
          </a:xfrm>
          <a:prstGeom prst="rect">
            <a:avLst/>
          </a:prstGeom>
          <a:noFill/>
        </p:spPr>
      </p:pic>
      <p:grpSp>
        <p:nvGrpSpPr>
          <p:cNvPr id="15" name="Group 14"/>
          <p:cNvGrpSpPr/>
          <p:nvPr/>
        </p:nvGrpSpPr>
        <p:grpSpPr>
          <a:xfrm>
            <a:off x="0" y="6072181"/>
            <a:ext cx="9144000" cy="785819"/>
            <a:chOff x="0" y="4643445"/>
            <a:chExt cx="9144000" cy="785819"/>
          </a:xfrm>
        </p:grpSpPr>
        <p:pic>
          <p:nvPicPr>
            <p:cNvPr id="16" name="Picture 15" descr="Picture1.jpg"/>
            <p:cNvPicPr/>
            <p:nvPr/>
          </p:nvPicPr>
          <p:blipFill>
            <a:blip r:embed="rId3">
              <a:duotone>
                <a:schemeClr val="accent3">
                  <a:shade val="45000"/>
                  <a:satMod val="135000"/>
                </a:schemeClr>
                <a:prstClr val="white"/>
              </a:duotone>
            </a:blip>
            <a:srcRect l="62583" r="26093"/>
            <a:stretch>
              <a:fillRect/>
            </a:stretch>
          </p:blipFill>
          <p:spPr>
            <a:xfrm rot="16200000">
              <a:off x="4179091" y="464355"/>
              <a:ext cx="785818" cy="9144000"/>
            </a:xfrm>
            <a:prstGeom prst="rect">
              <a:avLst/>
            </a:prstGeom>
          </p:spPr>
        </p:pic>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43868" y="4643445"/>
              <a:ext cx="1000132" cy="785819"/>
            </a:xfrm>
            <a:prstGeom prst="roundRect">
              <a:avLst>
                <a:gd name="adj" fmla="val 8594"/>
              </a:avLst>
            </a:prstGeom>
            <a:solidFill>
              <a:srgbClr val="FFFFFF">
                <a:shade val="85000"/>
              </a:srgbClr>
            </a:solidFill>
            <a:ln w="28575">
              <a:solidFill>
                <a:srgbClr val="33CC33"/>
              </a:solidFill>
            </a:ln>
            <a:effectLst>
              <a:reflection blurRad="12700" stA="38000" endPos="28000" dist="5000" dir="5400000" sy="-100000" algn="bl" rotWithShape="0"/>
            </a:effectLst>
          </p:spPr>
        </p:pic>
        <p:pic>
          <p:nvPicPr>
            <p:cNvPr id="18" name="Picture 1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0" y="4643446"/>
              <a:ext cx="1004477" cy="785818"/>
            </a:xfrm>
            <a:prstGeom prst="roundRect">
              <a:avLst>
                <a:gd name="adj" fmla="val 8594"/>
              </a:avLst>
            </a:prstGeom>
            <a:solidFill>
              <a:srgbClr val="FFFFFF">
                <a:shade val="85000"/>
              </a:srgbClr>
            </a:solidFill>
            <a:ln w="28575">
              <a:solidFill>
                <a:srgbClr val="33CC33"/>
              </a:solidFill>
            </a:ln>
            <a:effectLst>
              <a:reflection blurRad="12700" stA="38000" endPos="28000" dist="5000" dir="5400000" sy="-100000" algn="bl" rotWithShape="0"/>
            </a:effectLst>
          </p:spPr>
        </p:pic>
        <p:sp>
          <p:nvSpPr>
            <p:cNvPr id="19" name="Rounded Rectangle 18"/>
            <p:cNvSpPr/>
            <p:nvPr/>
          </p:nvSpPr>
          <p:spPr>
            <a:xfrm>
              <a:off x="2714612" y="4786346"/>
              <a:ext cx="3857652" cy="428628"/>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ZA" sz="1600" b="1" dirty="0" smtClean="0">
                  <a:latin typeface="Arial Rounded MT Bold" pitchFamily="34" charset="0"/>
                </a:rPr>
                <a:t>Teaching Methods of </a:t>
              </a:r>
              <a:r>
                <a:rPr lang="en-ZA" sz="1600" b="1" dirty="0" err="1" smtClean="0">
                  <a:latin typeface="Arial Rounded MT Bold" pitchFamily="34" charset="0"/>
                </a:rPr>
                <a:t>Nabi</a:t>
              </a:r>
              <a:r>
                <a:rPr lang="en-ZA" sz="1600" b="1" dirty="0" smtClean="0">
                  <a:latin typeface="Arial Rounded MT Bold" pitchFamily="34" charset="0"/>
                </a:rPr>
                <a:t> (</a:t>
              </a:r>
              <a:r>
                <a:rPr lang="en-ZA" sz="1600" b="1" dirty="0" err="1" smtClean="0">
                  <a:latin typeface="Arial Rounded MT Bold" pitchFamily="34" charset="0"/>
                </a:rPr>
                <a:t>s.a.w</a:t>
              </a:r>
              <a:r>
                <a:rPr lang="en-ZA" sz="1600" b="1" dirty="0" smtClean="0">
                  <a:latin typeface="Arial Rounded MT Bold" pitchFamily="34" charset="0"/>
                </a:rPr>
                <a:t>)</a:t>
              </a:r>
              <a:endParaRPr lang="en-ZA" sz="1600" b="1" dirty="0">
                <a:latin typeface="Arial Rounded MT Bold" pitchFamily="34" charset="0"/>
              </a:endParaRPr>
            </a:p>
          </p:txBody>
        </p:sp>
      </p:gr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8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481">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48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1"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Round Diagonal Corner Rectangle 9"/>
          <p:cNvSpPr/>
          <p:nvPr/>
        </p:nvSpPr>
        <p:spPr>
          <a:xfrm>
            <a:off x="214282" y="285728"/>
            <a:ext cx="8786874" cy="5429288"/>
          </a:xfrm>
          <a:prstGeom prst="round2Diag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ZA"/>
          </a:p>
        </p:txBody>
      </p:sp>
      <p:grpSp>
        <p:nvGrpSpPr>
          <p:cNvPr id="9" name="Group 8"/>
          <p:cNvGrpSpPr/>
          <p:nvPr/>
        </p:nvGrpSpPr>
        <p:grpSpPr>
          <a:xfrm>
            <a:off x="0" y="6072181"/>
            <a:ext cx="9144000" cy="785819"/>
            <a:chOff x="0" y="4643445"/>
            <a:chExt cx="9144000" cy="785819"/>
          </a:xfrm>
        </p:grpSpPr>
        <p:pic>
          <p:nvPicPr>
            <p:cNvPr id="15" name="Picture 14" descr="Picture1.jpg"/>
            <p:cNvPicPr/>
            <p:nvPr/>
          </p:nvPicPr>
          <p:blipFill>
            <a:blip r:embed="rId2">
              <a:duotone>
                <a:schemeClr val="accent3">
                  <a:shade val="45000"/>
                  <a:satMod val="135000"/>
                </a:schemeClr>
                <a:prstClr val="white"/>
              </a:duotone>
            </a:blip>
            <a:srcRect l="62583" r="26093"/>
            <a:stretch>
              <a:fillRect/>
            </a:stretch>
          </p:blipFill>
          <p:spPr>
            <a:xfrm rot="16200000">
              <a:off x="4179091" y="464355"/>
              <a:ext cx="785818" cy="9144000"/>
            </a:xfrm>
            <a:prstGeom prst="rect">
              <a:avLst/>
            </a:prstGeom>
          </p:spPr>
        </p:pic>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43868" y="4643445"/>
              <a:ext cx="1000132" cy="785819"/>
            </a:xfrm>
            <a:prstGeom prst="roundRect">
              <a:avLst>
                <a:gd name="adj" fmla="val 8594"/>
              </a:avLst>
            </a:prstGeom>
            <a:solidFill>
              <a:srgbClr val="FFFFFF">
                <a:shade val="85000"/>
              </a:srgbClr>
            </a:solidFill>
            <a:ln w="28575">
              <a:solidFill>
                <a:srgbClr val="33CC33"/>
              </a:solidFill>
            </a:ln>
            <a:effectLst>
              <a:reflection blurRad="12700" stA="38000" endPos="28000" dist="5000" dir="5400000" sy="-100000" algn="bl" rotWithShape="0"/>
            </a:effectLst>
          </p:spPr>
        </p:pic>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4643446"/>
              <a:ext cx="1004477" cy="785818"/>
            </a:xfrm>
            <a:prstGeom prst="roundRect">
              <a:avLst>
                <a:gd name="adj" fmla="val 8594"/>
              </a:avLst>
            </a:prstGeom>
            <a:solidFill>
              <a:srgbClr val="FFFFFF">
                <a:shade val="85000"/>
              </a:srgbClr>
            </a:solidFill>
            <a:ln w="28575">
              <a:solidFill>
                <a:srgbClr val="33CC33"/>
              </a:solidFill>
            </a:ln>
            <a:effectLst>
              <a:reflection blurRad="12700" stA="38000" endPos="28000" dist="5000" dir="5400000" sy="-100000" algn="bl" rotWithShape="0"/>
            </a:effectLst>
          </p:spPr>
        </p:pic>
        <p:sp>
          <p:nvSpPr>
            <p:cNvPr id="18" name="Rounded Rectangle 17"/>
            <p:cNvSpPr/>
            <p:nvPr/>
          </p:nvSpPr>
          <p:spPr>
            <a:xfrm>
              <a:off x="2714612" y="4786346"/>
              <a:ext cx="3857652" cy="428628"/>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ZA" sz="1600" b="1" dirty="0" smtClean="0">
                  <a:latin typeface="Arial Rounded MT Bold" pitchFamily="34" charset="0"/>
                </a:rPr>
                <a:t>Teaching Methods of </a:t>
              </a:r>
              <a:r>
                <a:rPr lang="en-ZA" sz="1600" b="1" dirty="0" err="1" smtClean="0">
                  <a:latin typeface="Arial Rounded MT Bold" pitchFamily="34" charset="0"/>
                </a:rPr>
                <a:t>Nabi</a:t>
              </a:r>
              <a:r>
                <a:rPr lang="en-ZA" sz="1600" b="1" dirty="0" smtClean="0">
                  <a:latin typeface="Arial Rounded MT Bold" pitchFamily="34" charset="0"/>
                </a:rPr>
                <a:t> (</a:t>
              </a:r>
              <a:r>
                <a:rPr lang="en-ZA" sz="1600" b="1" dirty="0" err="1" smtClean="0">
                  <a:latin typeface="Arial Rounded MT Bold" pitchFamily="34" charset="0"/>
                </a:rPr>
                <a:t>s.a.w</a:t>
              </a:r>
              <a:r>
                <a:rPr lang="en-ZA" sz="1600" b="1" dirty="0" smtClean="0">
                  <a:latin typeface="Arial Rounded MT Bold" pitchFamily="34" charset="0"/>
                </a:rPr>
                <a:t>)</a:t>
              </a:r>
              <a:endParaRPr lang="en-ZA" sz="1600" b="1" dirty="0">
                <a:latin typeface="Arial Rounded MT Bold" pitchFamily="34" charset="0"/>
              </a:endParaRPr>
            </a:p>
          </p:txBody>
        </p:sp>
      </p:grpSp>
      <p:pic>
        <p:nvPicPr>
          <p:cNvPr id="6146" name="Picture 2" descr="C:\Users\myacer\AppData\Local\Microsoft\Windows\INetCache\IE\8GEN8UKW\Writing_in_Journal[1].jpg"/>
          <p:cNvPicPr>
            <a:picLocks noChangeAspect="1" noChangeArrowheads="1"/>
          </p:cNvPicPr>
          <p:nvPr/>
        </p:nvPicPr>
        <p:blipFill>
          <a:blip r:embed="rId5">
            <a:lum bright="70000" contrast="-70000"/>
          </a:blip>
          <a:srcRect b="25385"/>
          <a:stretch>
            <a:fillRect/>
          </a:stretch>
        </p:blipFill>
        <p:spPr bwMode="auto">
          <a:xfrm>
            <a:off x="5857884" y="4214818"/>
            <a:ext cx="2643206" cy="1428760"/>
          </a:xfrm>
          <a:prstGeom prst="rect">
            <a:avLst/>
          </a:prstGeom>
          <a:noFill/>
        </p:spPr>
      </p:pic>
      <p:sp>
        <p:nvSpPr>
          <p:cNvPr id="19457" name="Rectangle 1"/>
          <p:cNvSpPr>
            <a:spLocks noChangeArrowheads="1"/>
          </p:cNvSpPr>
          <p:nvPr/>
        </p:nvSpPr>
        <p:spPr bwMode="auto">
          <a:xfrm>
            <a:off x="285720" y="357166"/>
            <a:ext cx="8643966"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The Prophet SAW also used to writing as a means of education: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ZA" sz="1600" b="0" i="0" u="none" strike="noStrike" cap="none" normalizeH="0" baseline="0" dirty="0" smtClean="0">
              <a:ln>
                <a:noFill/>
              </a:ln>
              <a:solidFill>
                <a:schemeClr val="tx1"/>
              </a:solidFill>
              <a:effectLst/>
              <a:latin typeface="Arial Rounded MT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The Prophet SAW had more than fifteen scribes. Some of them wrote down the verses of the Quran, some were specialized in writing his letters that he sent to various places and to kings inviting them to Islam and some were specialized in writing other stuff.</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ZA" sz="1600" b="0" i="0" u="none" strike="noStrike" cap="none" normalizeH="0" baseline="0" dirty="0" smtClean="0">
              <a:ln>
                <a:noFill/>
              </a:ln>
              <a:solidFill>
                <a:schemeClr val="tx1"/>
              </a:solidFill>
              <a:effectLst/>
              <a:latin typeface="Arial Rounded MT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The Prophet SAW gave permission to some of his Companions RA to write down some of his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hadith</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and even ordered others to write it down.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ZA" sz="1600" b="0" i="0" u="none" strike="noStrike" cap="none" normalizeH="0" baseline="0" dirty="0" smtClean="0">
              <a:ln>
                <a:noFill/>
              </a:ln>
              <a:solidFill>
                <a:schemeClr val="tx1"/>
              </a:solidFill>
              <a:effectLst/>
              <a:latin typeface="Arial Rounded MT Bold"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Abdullah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ibn</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Amr</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ibn</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Al AS RA said: I used to write everything which I heard from the Prophet SAW. My intention was to preserve it. The people of </a:t>
            </a:r>
            <a:r>
              <a:rPr kumimoji="0" lang="en-US" sz="1600" b="0" i="0"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Quraish</a:t>
            </a:r>
            <a:r>
              <a:rPr kumimoji="0" lang="en-US" sz="1600" b="0" i="0"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 them prohibited me from doing so saying, Do you write down everything you hear even though the Messenger of Allah is human, who speaks both while angry and when pleased? So I stopped writing and then mentioned those to the Prophet SAW and he gestured to his mouth and said: write for by the One in whose hand is my soul nothing emanates from my mouth except the truth. </a:t>
            </a:r>
            <a:r>
              <a:rPr kumimoji="0" lang="en-US" sz="1600" b="1" i="1"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a:t>
            </a:r>
            <a:r>
              <a:rPr kumimoji="0" lang="en-US" sz="1600" i="1"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Abu </a:t>
            </a:r>
            <a:r>
              <a:rPr kumimoji="0" lang="en-US" sz="1600" i="1" u="none" strike="noStrike" cap="none" normalizeH="0" baseline="0" dirty="0" err="1" smtClean="0">
                <a:ln>
                  <a:noFill/>
                </a:ln>
                <a:solidFill>
                  <a:schemeClr val="tx1"/>
                </a:solidFill>
                <a:effectLst/>
                <a:latin typeface="Arial Rounded MT Bold" pitchFamily="34" charset="0"/>
                <a:ea typeface="Calibri" pitchFamily="34" charset="0"/>
                <a:cs typeface="Times New Roman" pitchFamily="18" charset="0"/>
              </a:rPr>
              <a:t>Dawud</a:t>
            </a:r>
            <a:r>
              <a:rPr kumimoji="0" lang="en-US" sz="1600" i="1" u="none" strike="noStrike" cap="none" normalizeH="0" baseline="0" dirty="0" smtClean="0">
                <a:ln>
                  <a:noFill/>
                </a:ln>
                <a:solidFill>
                  <a:schemeClr val="tx1"/>
                </a:solidFill>
                <a:effectLst/>
                <a:latin typeface="Arial Rounded MT Bold" pitchFamily="34" charset="0"/>
                <a:ea typeface="Calibri" pitchFamily="34" charset="0"/>
                <a:cs typeface="Times New Roman" pitchFamily="18" charset="0"/>
              </a:rPr>
              <a:t>)</a:t>
            </a:r>
            <a:endParaRPr kumimoji="0" lang="en-US" sz="1600" i="0" u="none" strike="noStrike" cap="none" normalizeH="0" baseline="0" dirty="0" smtClean="0">
              <a:ln>
                <a:noFill/>
              </a:ln>
              <a:solidFill>
                <a:schemeClr val="tx1"/>
              </a:solidFill>
              <a:effectLst/>
              <a:latin typeface="Arial Rounded MT Bold" pitchFamily="34" charset="0"/>
              <a:cs typeface="Arial" pitchFamily="34" charset="0"/>
            </a:endParaRP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7">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457">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45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7"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2094</TotalTime>
  <Words>2126</Words>
  <Application>Microsoft Office PowerPoint</Application>
  <PresentationFormat>On-screen Show (4:3)</PresentationFormat>
  <Paragraphs>114</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myacer</dc:creator>
  <cp:lastModifiedBy>Faiza Bloem</cp:lastModifiedBy>
  <cp:revision>131</cp:revision>
  <dcterms:created xsi:type="dcterms:W3CDTF">2014-01-17T19:57:33Z</dcterms:created>
  <dcterms:modified xsi:type="dcterms:W3CDTF">2016-12-07T14:43:01Z</dcterms:modified>
</cp:coreProperties>
</file>