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sldIdLst>
    <p:sldId id="261" r:id="rId2"/>
    <p:sldId id="262" r:id="rId3"/>
    <p:sldId id="263" r:id="rId4"/>
    <p:sldId id="264" r:id="rId5"/>
    <p:sldId id="266" r:id="rId6"/>
    <p:sldId id="265"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1D4C7-D223-4908-8B5F-20ACB5DD8418}" type="datetimeFigureOut">
              <a:rPr lang="en-US" smtClean="0"/>
              <a:pPr/>
              <a:t>12/7/2016</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DDE1A-D1DF-4A66-88C5-0468B10F6B47}" type="slidenum">
              <a:rPr lang="en-ZA" smtClean="0"/>
              <a:pPr/>
              <a:t>‹#›</a:t>
            </a:fld>
            <a:endParaRPr lang="en-ZA"/>
          </a:p>
        </p:txBody>
      </p:sp>
    </p:spTree>
    <p:extLst>
      <p:ext uri="{BB962C8B-B14F-4D97-AF65-F5344CB8AC3E}">
        <p14:creationId xmlns:p14="http://schemas.microsoft.com/office/powerpoint/2010/main" val="85997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B1B6962-F54E-4484-8334-E138FE49E918}" type="datetimeFigureOut">
              <a:rPr lang="en-US" smtClean="0"/>
              <a:pPr/>
              <a:t>12/7/2016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BB1B6962-F54E-4484-8334-E138FE49E918}" type="datetimeFigureOut">
              <a:rPr lang="en-US" smtClean="0"/>
              <a:pPr/>
              <a:t>12/7/2016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B6962-F54E-4484-8334-E138FE49E918}" type="datetimeFigureOut">
              <a:rPr lang="en-US" smtClean="0"/>
              <a:pPr/>
              <a:t>12/7/2016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6000" b="-2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B6962-F54E-4484-8334-E138FE49E918}" type="datetimeFigureOut">
              <a:rPr lang="en-US" smtClean="0"/>
              <a:pPr/>
              <a:t>12/7/2016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B06C3-6088-42B4-980D-B9134EEED15D}"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google.co.za/url?sa=i&amp;source=imgres&amp;cd=&amp;cad=rja&amp;uact=8&amp;ved=0CAkQjRwwAGoVChMI8N7N5LmGyAIVUgfbCh2x8QPh&amp;url=http://www.postadvertising.com/2012/08/7-reasons-storytelling-is-important-for-branded-content/&amp;psig=AFQjCNHpUE0lFF137KmdwsQy_tkdCy9wUg&amp;ust=1442867326005558"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google.co.za/url?sa=i&amp;source=imgres&amp;cd=&amp;cad=rja&amp;uact=8&amp;ved=0CAkQjRwwAGoVChMI5_qBoLqGyAIVLSvbCh3evg3i&amp;url=https://deebrestin.com/2015/06/proverbs-and-parables-summer-study-1/&amp;psig=AFQjCNGG5OCmVNI3i47-tvYNI6N_JRtg2Q&amp;ust=1442867450554938"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google.co.za/url?sa=i&amp;source=imgres&amp;cd=&amp;cad=rja&amp;uact=8&amp;ved=0CAkQjRwwAGoVChMIov6R0ruGyAIVZoLbCh1THAtN&amp;url=http://thyblackman.com/2013/01/18/lack-of-positive-encouragement/encourage-discourage/&amp;psig=AFQjCNHQEs6hyY_isMPOGWd5OT5lLTVBjA&amp;ust=1442867824123743"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สี่เหลี่ยมผืนผ้า 3"/>
          <p:cNvSpPr/>
          <p:nvPr/>
        </p:nvSpPr>
        <p:spPr>
          <a:xfrm>
            <a:off x="214282" y="1428736"/>
            <a:ext cx="8715436" cy="2308324"/>
          </a:xfrm>
          <a:prstGeom prst="rect">
            <a:avLst/>
          </a:prstGeom>
          <a:noFill/>
          <a:ln>
            <a:noFill/>
          </a:ln>
        </p:spPr>
        <p:txBody>
          <a:bodyPr wrap="square">
            <a:spAutoFit/>
          </a:bodyPr>
          <a:lstStyle/>
          <a:p>
            <a:pPr algn="ctr"/>
            <a:r>
              <a:rPr lang="en-US" sz="4800" b="1" cap="all" dirty="0" smtClean="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rPr>
              <a:t>Educational Techniques </a:t>
            </a:r>
          </a:p>
          <a:p>
            <a:pPr algn="ctr"/>
            <a:r>
              <a:rPr lang="en-US" sz="4800" b="1" cap="all" dirty="0" smtClean="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rPr>
              <a:t>of the </a:t>
            </a:r>
            <a:r>
              <a:rPr lang="en-US" sz="4800" b="1" cap="all" dirty="0" err="1" smtClean="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rPr>
              <a:t>quraan</a:t>
            </a:r>
            <a:endParaRPr lang="th-TH" sz="4800" b="1" cap="all" dirty="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endParaRPr>
          </a:p>
        </p:txBody>
      </p:sp>
      <p:grpSp>
        <p:nvGrpSpPr>
          <p:cNvPr id="5" name="Group 4"/>
          <p:cNvGrpSpPr/>
          <p:nvPr/>
        </p:nvGrpSpPr>
        <p:grpSpPr>
          <a:xfrm>
            <a:off x="0" y="6072181"/>
            <a:ext cx="9144000" cy="785819"/>
            <a:chOff x="0" y="4643445"/>
            <a:chExt cx="9144000" cy="785819"/>
          </a:xfrm>
        </p:grpSpPr>
        <p:pic>
          <p:nvPicPr>
            <p:cNvPr id="6" name="Picture 5"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9" name="Rounded Rectangle 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sp>
        <p:nvSpPr>
          <p:cNvPr id="10" name="Rectangle 9"/>
          <p:cNvSpPr/>
          <p:nvPr/>
        </p:nvSpPr>
        <p:spPr>
          <a:xfrm>
            <a:off x="500034" y="4643446"/>
            <a:ext cx="8072494" cy="400110"/>
          </a:xfrm>
          <a:prstGeom prst="rect">
            <a:avLst/>
          </a:prstGeom>
        </p:spPr>
        <p:txBody>
          <a:bodyPr wrap="square">
            <a:spAutoFit/>
          </a:bodyPr>
          <a:lstStyle/>
          <a:p>
            <a:r>
              <a:rPr lang="en-US" sz="2000" dirty="0" smtClean="0">
                <a:latin typeface="Arial Rounded MT Bold" pitchFamily="34" charset="0"/>
              </a:rPr>
              <a:t>Examples of Teaching and its Techniques in the gracious Quran</a:t>
            </a:r>
            <a:endParaRPr lang="en-ZA"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Rectangle 16"/>
          <p:cNvSpPr/>
          <p:nvPr/>
        </p:nvSpPr>
        <p:spPr>
          <a:xfrm>
            <a:off x="214282" y="285728"/>
            <a:ext cx="8786874" cy="54292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27650" name="Rectangle 2"/>
          <p:cNvSpPr>
            <a:spLocks noChangeArrowheads="1"/>
          </p:cNvSpPr>
          <p:nvPr/>
        </p:nvSpPr>
        <p:spPr bwMode="auto">
          <a:xfrm>
            <a:off x="214282" y="357166"/>
            <a:ext cx="8643998"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Story Telling: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 good story arrests the attention and connects the imparter of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Ilm</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with his students.</a:t>
            </a:r>
            <a:r>
              <a:rPr lang="en-ZA" sz="1600" dirty="0" smtClean="0">
                <a:latin typeface="Arial Rounded MT Bold" pitchFamily="34" charset="0"/>
                <a:ea typeface="Calibri" pitchFamily="34" charset="0"/>
                <a:cs typeface="Arial" pitchFamily="34" charset="0"/>
              </a:rPr>
              <a:t> </a:t>
            </a:r>
            <a:r>
              <a:rPr kumimoji="0" lang="en-US" sz="1600" b="0" i="0" u="none" strike="noStrike" cap="none" normalizeH="0" baseline="0" smtClean="0">
                <a:ln>
                  <a:noFill/>
                </a:ln>
                <a:solidFill>
                  <a:schemeClr val="tx1"/>
                </a:solidFill>
                <a:effectLst/>
                <a:latin typeface="Arial Rounded MT Bold" pitchFamily="34" charset="0"/>
                <a:ea typeface="Calibri" pitchFamily="34" charset="0"/>
                <a:cs typeface="Times New Roman" pitchFamily="18" charset="0"/>
              </a:rPr>
              <a:t>Allah’s </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uses the story telling technique in the Quran</a:t>
            </a:r>
            <a:r>
              <a:rPr kumimoji="0" lang="en-US" sz="1600" b="0" i="0" u="none" strike="noStrike" cap="none" normalizeH="0" dirty="0" smtClean="0">
                <a:ln>
                  <a:noFill/>
                </a:ln>
                <a:solidFill>
                  <a:schemeClr val="tx1"/>
                </a:solidFill>
                <a:effectLst/>
                <a:latin typeface="Arial Rounded MT Bold" pitchFamily="34" charset="0"/>
                <a:ea typeface="Calibri" pitchFamily="34" charset="0"/>
                <a:cs typeface="Times New Roman" pitchFamily="18" charset="0"/>
              </a:rPr>
              <a:t> 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o set firm the heart of the</a:t>
            </a:r>
            <a:r>
              <a:rPr kumimoji="0" lang="en-US" sz="1600" b="0" i="0" u="none" strike="noStrike" cap="none" normalizeH="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Prophet SAW and the hearts of his followers upon the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Deen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of Allah.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Allah Says:</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“Yet all that we relate to you Oh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Muhammed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from the tidings of the messengers who proceeded you is but to set firm your own heart” </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Surat</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Hud</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11:120</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5" name="Picture 14"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9" name="Rounded Rectangle 1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pic>
        <p:nvPicPr>
          <p:cNvPr id="6146" name="Picture 2" descr="http://www.postadvertising.com/wp-content/uploads/2012/08/Storytelling.jpg">
            <a:hlinkClick r:id="rId5"/>
          </p:cNvPr>
          <p:cNvPicPr>
            <a:picLocks noChangeAspect="1" noChangeArrowheads="1"/>
          </p:cNvPicPr>
          <p:nvPr/>
        </p:nvPicPr>
        <p:blipFill>
          <a:blip r:embed="rId6"/>
          <a:srcRect/>
          <a:stretch>
            <a:fillRect/>
          </a:stretch>
        </p:blipFill>
        <p:spPr bwMode="auto">
          <a:xfrm>
            <a:off x="3143240" y="2786058"/>
            <a:ext cx="3071814" cy="2559845"/>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ed Rectangle 9"/>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6625" name="Rectangle 1"/>
          <p:cNvSpPr>
            <a:spLocks noChangeArrowheads="1"/>
          </p:cNvSpPr>
          <p:nvPr/>
        </p:nvSpPr>
        <p:spPr bwMode="auto">
          <a:xfrm>
            <a:off x="428596" y="357166"/>
            <a:ext cx="8358246"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b="1" dirty="0" smtClean="0">
                <a:latin typeface="Arial Rounded MT Bold" pitchFamily="34" charset="0"/>
              </a:rPr>
              <a:t>Relating parables:</a:t>
            </a:r>
          </a:p>
          <a:p>
            <a:pPr algn="ctr"/>
            <a:endParaRPr lang="en-ZA" dirty="0" smtClean="0">
              <a:latin typeface="Arial Rounded MT Bold" pitchFamily="34" charset="0"/>
            </a:endParaRPr>
          </a:p>
          <a:p>
            <a:r>
              <a:rPr lang="en-US" sz="1600" dirty="0" smtClean="0">
                <a:latin typeface="Arial Rounded MT Bold" pitchFamily="34" charset="0"/>
              </a:rPr>
              <a:t>As many </a:t>
            </a:r>
            <a:r>
              <a:rPr lang="en-US" sz="1600" dirty="0" err="1" smtClean="0">
                <a:latin typeface="Arial Rounded MT Bold" pitchFamily="34" charset="0"/>
              </a:rPr>
              <a:t>Quranic</a:t>
            </a:r>
            <a:r>
              <a:rPr lang="en-US" sz="1600" dirty="0" smtClean="0">
                <a:latin typeface="Arial Rounded MT Bold" pitchFamily="34" charset="0"/>
              </a:rPr>
              <a:t> passages show, the gracious Quran uses parables as a method of education.</a:t>
            </a:r>
          </a:p>
          <a:p>
            <a:endParaRPr lang="en-ZA" sz="1600" dirty="0" smtClean="0">
              <a:latin typeface="Arial Rounded MT Bold" pitchFamily="34" charset="0"/>
            </a:endParaRPr>
          </a:p>
          <a:p>
            <a:r>
              <a:rPr lang="en-US" sz="1600" b="1" dirty="0" smtClean="0">
                <a:latin typeface="Arial Rounded MT Bold" pitchFamily="34" charset="0"/>
              </a:rPr>
              <a:t>Allah Says:</a:t>
            </a:r>
            <a:r>
              <a:rPr lang="en-US" sz="1600" dirty="0" smtClean="0">
                <a:latin typeface="Arial Rounded MT Bold" pitchFamily="34" charset="0"/>
              </a:rPr>
              <a:t> “So such are the parables we set forth for the benefit of people. Yet none comprehend them but the people of knowledge “ </a:t>
            </a:r>
            <a:r>
              <a:rPr lang="en-US" sz="1600" b="1" i="1" dirty="0" smtClean="0">
                <a:latin typeface="Arial Rounded MT Bold" pitchFamily="34" charset="0"/>
              </a:rPr>
              <a:t>(</a:t>
            </a:r>
            <a:r>
              <a:rPr lang="en-US" sz="1600" b="1" i="1" dirty="0" err="1" smtClean="0">
                <a:latin typeface="Arial Rounded MT Bold" pitchFamily="34" charset="0"/>
              </a:rPr>
              <a:t>Surat</a:t>
            </a:r>
            <a:r>
              <a:rPr lang="en-US" sz="1600" b="1" i="1" dirty="0" smtClean="0">
                <a:latin typeface="Arial Rounded MT Bold" pitchFamily="34" charset="0"/>
              </a:rPr>
              <a:t> Al </a:t>
            </a:r>
            <a:r>
              <a:rPr lang="en-US" sz="1600" b="1" i="1" dirty="0" err="1" smtClean="0">
                <a:latin typeface="Arial Rounded MT Bold" pitchFamily="34" charset="0"/>
              </a:rPr>
              <a:t>Ankabut</a:t>
            </a:r>
            <a:r>
              <a:rPr lang="en-US" sz="1600" b="1" i="1" dirty="0" smtClean="0">
                <a:latin typeface="Arial Rounded MT Bold" pitchFamily="34" charset="0"/>
              </a:rPr>
              <a:t>) 29:43</a:t>
            </a:r>
            <a:br>
              <a:rPr lang="en-US" sz="1600" b="1" i="1" dirty="0" smtClean="0">
                <a:latin typeface="Arial Rounded MT Bold" pitchFamily="34" charset="0"/>
              </a:rPr>
            </a:b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5" name="Picture 14"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pic>
        <p:nvPicPr>
          <p:cNvPr id="5122" name="Picture 2" descr="https://deebrestin.com/wp-content/uploads/2015/05/parables.jpg">
            <a:hlinkClick r:id="rId5"/>
          </p:cNvPr>
          <p:cNvPicPr>
            <a:picLocks noChangeAspect="1" noChangeArrowheads="1"/>
          </p:cNvPicPr>
          <p:nvPr/>
        </p:nvPicPr>
        <p:blipFill>
          <a:blip r:embed="rId6"/>
          <a:srcRect/>
          <a:stretch>
            <a:fillRect/>
          </a:stretch>
        </p:blipFill>
        <p:spPr bwMode="auto">
          <a:xfrm>
            <a:off x="2500298" y="2643182"/>
            <a:ext cx="4214842" cy="2809896"/>
          </a:xfrm>
          <a:prstGeom prst="rect">
            <a:avLst/>
          </a:prstGeom>
          <a:ln>
            <a:noFill/>
          </a:ln>
          <a:effectLst>
            <a:softEdge rad="112500"/>
          </a:effectLst>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ound Diagonal Corner Rectangle 14"/>
          <p:cNvSpPr/>
          <p:nvPr/>
        </p:nvSpPr>
        <p:spPr>
          <a:xfrm>
            <a:off x="214282" y="500042"/>
            <a:ext cx="8715436" cy="5143536"/>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5601" name="Rectangle 1"/>
          <p:cNvSpPr>
            <a:spLocks noChangeArrowheads="1"/>
          </p:cNvSpPr>
          <p:nvPr/>
        </p:nvSpPr>
        <p:spPr bwMode="auto">
          <a:xfrm>
            <a:off x="214282" y="642918"/>
            <a:ext cx="8643998"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b="1" dirty="0" smtClean="0">
                <a:latin typeface="Arial Rounded MT Bold" pitchFamily="34" charset="0"/>
              </a:rPr>
              <a:t>Inspiriting and disheartening (Al </a:t>
            </a:r>
            <a:r>
              <a:rPr lang="en-US" b="1" dirty="0" err="1" smtClean="0">
                <a:latin typeface="Arial Rounded MT Bold" pitchFamily="34" charset="0"/>
              </a:rPr>
              <a:t>Targhib</a:t>
            </a:r>
            <a:r>
              <a:rPr lang="en-US" b="1" dirty="0" smtClean="0">
                <a:latin typeface="Arial Rounded MT Bold" pitchFamily="34" charset="0"/>
              </a:rPr>
              <a:t> </a:t>
            </a:r>
            <a:r>
              <a:rPr lang="en-US" b="1" dirty="0" err="1" smtClean="0">
                <a:latin typeface="Arial Rounded MT Bold" pitchFamily="34" charset="0"/>
              </a:rPr>
              <a:t>wa</a:t>
            </a:r>
            <a:r>
              <a:rPr lang="en-US" b="1" dirty="0" smtClean="0">
                <a:latin typeface="Arial Rounded MT Bold" pitchFamily="34" charset="0"/>
              </a:rPr>
              <a:t> Al </a:t>
            </a:r>
            <a:r>
              <a:rPr lang="en-US" b="1" dirty="0" err="1" smtClean="0">
                <a:latin typeface="Arial Rounded MT Bold" pitchFamily="34" charset="0"/>
              </a:rPr>
              <a:t>Tarhib</a:t>
            </a:r>
            <a:r>
              <a:rPr lang="en-US" b="1" dirty="0" smtClean="0">
                <a:latin typeface="Arial Rounded MT Bold" pitchFamily="34" charset="0"/>
              </a:rPr>
              <a:t>)</a:t>
            </a:r>
          </a:p>
          <a:p>
            <a:pPr algn="ctr"/>
            <a:endParaRPr lang="en-ZA" sz="1600" dirty="0" smtClean="0">
              <a:latin typeface="Arial Rounded MT Bold" pitchFamily="34" charset="0"/>
            </a:endParaRPr>
          </a:p>
          <a:p>
            <a:r>
              <a:rPr lang="en-US" sz="1600" dirty="0" smtClean="0">
                <a:latin typeface="Arial Rounded MT Bold" pitchFamily="34" charset="0"/>
              </a:rPr>
              <a:t>Instead of sticking to a single technique of instruction, the Quran diversifies its educational approaches. </a:t>
            </a:r>
          </a:p>
          <a:p>
            <a:endParaRPr lang="en-ZA" sz="1600" dirty="0" smtClean="0">
              <a:latin typeface="Arial Rounded MT Bold" pitchFamily="34" charset="0"/>
            </a:endParaRPr>
          </a:p>
          <a:p>
            <a:r>
              <a:rPr lang="en-US" sz="1600" b="1" dirty="0" smtClean="0">
                <a:latin typeface="Arial Rounded MT Bold" pitchFamily="34" charset="0"/>
              </a:rPr>
              <a:t>Quran States:</a:t>
            </a:r>
            <a:r>
              <a:rPr lang="en-US" sz="1600" dirty="0" smtClean="0">
                <a:latin typeface="Arial Rounded MT Bold" pitchFamily="34" charset="0"/>
              </a:rPr>
              <a:t> “And give glad tidings O Prophet to those who believe and do righteous deeds that for them there are Gardens of paradise awaiting in the hereafter, beneath which rivers flow. Whenever they are provided from its of its varied Heavenly fruits as a provision to enjoy they will say: This is in appearance like what we were provided before in the life of the world. And indeed it shall be brought to them in full resemblance yet being far more delectable and these gardens of delight spouses who are even pure and therein shall they abide with them forever. </a:t>
            </a:r>
            <a:r>
              <a:rPr lang="en-US" sz="1600" i="1" dirty="0" smtClean="0">
                <a:latin typeface="Arial Rounded MT Bold" pitchFamily="34" charset="0"/>
              </a:rPr>
              <a:t>(</a:t>
            </a:r>
            <a:r>
              <a:rPr lang="en-US" sz="1600" i="1" dirty="0" err="1" smtClean="0">
                <a:latin typeface="Arial Rounded MT Bold" pitchFamily="34" charset="0"/>
              </a:rPr>
              <a:t>Surat</a:t>
            </a:r>
            <a:r>
              <a:rPr lang="en-US" sz="1600" i="1" dirty="0" smtClean="0">
                <a:latin typeface="Arial Rounded MT Bold" pitchFamily="34" charset="0"/>
              </a:rPr>
              <a:t> Al </a:t>
            </a:r>
            <a:r>
              <a:rPr lang="en-US" sz="1600" i="1" dirty="0" err="1" smtClean="0">
                <a:latin typeface="Arial Rounded MT Bold" pitchFamily="34" charset="0"/>
              </a:rPr>
              <a:t>Baqarah</a:t>
            </a:r>
            <a:r>
              <a:rPr lang="en-US" sz="1600" i="1" dirty="0" smtClean="0">
                <a:latin typeface="Arial Rounded MT Bold" pitchFamily="34" charset="0"/>
              </a:rPr>
              <a:t>)  2:25</a:t>
            </a:r>
            <a:endParaRPr lang="en-ZA" sz="1600" dirty="0" smtClean="0">
              <a:latin typeface="Arial Rounded MT Bold" pitchFamily="34" charset="0"/>
            </a:endParaRPr>
          </a:p>
          <a:p>
            <a:r>
              <a:rPr lang="en-US" sz="1600" b="1" i="1" dirty="0" smtClean="0">
                <a:latin typeface="Arial Rounded MT Bold" pitchFamily="34" charset="0"/>
              </a:rPr>
              <a:t> </a:t>
            </a:r>
          </a:p>
          <a:p>
            <a:endParaRPr lang="en-ZA" sz="1600" dirty="0" smtClean="0">
              <a:latin typeface="Arial Rounded MT Bold" pitchFamily="34" charset="0"/>
            </a:endParaRPr>
          </a:p>
          <a:p>
            <a:r>
              <a:rPr lang="en-US" sz="1600" b="1" dirty="0" smtClean="0">
                <a:latin typeface="Arial Rounded MT Bold" pitchFamily="34" charset="0"/>
              </a:rPr>
              <a:t>To discourage a certain practice the Quran states:</a:t>
            </a:r>
            <a:r>
              <a:rPr lang="en-ZA" sz="1600" b="1" dirty="0" smtClean="0">
                <a:latin typeface="Arial Rounded MT Bold" pitchFamily="34" charset="0"/>
              </a:rPr>
              <a:t> </a:t>
            </a:r>
            <a:r>
              <a:rPr lang="en-US" sz="1600" dirty="0" smtClean="0">
                <a:latin typeface="Arial Rounded MT Bold" pitchFamily="34" charset="0"/>
              </a:rPr>
              <a:t>“He said: As for whoever does wrong, we shall punish him. Then he shall be returned to his Lord in the Hereafter and He shall punish him with a horrific punishment”</a:t>
            </a:r>
            <a:r>
              <a:rPr lang="en-US" sz="1600" b="1" dirty="0" smtClean="0">
                <a:latin typeface="Arial Rounded MT Bold" pitchFamily="34" charset="0"/>
              </a:rPr>
              <a:t> </a:t>
            </a:r>
            <a:r>
              <a:rPr lang="en-US" sz="1600" i="1" dirty="0" smtClean="0">
                <a:latin typeface="Arial Rounded MT Bold" pitchFamily="34" charset="0"/>
              </a:rPr>
              <a:t>(</a:t>
            </a:r>
            <a:r>
              <a:rPr lang="en-US" sz="1600" i="1" dirty="0" err="1" smtClean="0">
                <a:latin typeface="Arial Rounded MT Bold" pitchFamily="34" charset="0"/>
              </a:rPr>
              <a:t>Surat</a:t>
            </a:r>
            <a:r>
              <a:rPr lang="en-US" sz="1600" i="1" dirty="0" smtClean="0">
                <a:latin typeface="Arial Rounded MT Bold" pitchFamily="34" charset="0"/>
              </a:rPr>
              <a:t> Al </a:t>
            </a:r>
            <a:r>
              <a:rPr lang="en-US" sz="1600" i="1" dirty="0" err="1" smtClean="0">
                <a:latin typeface="Arial Rounded MT Bold" pitchFamily="34" charset="0"/>
              </a:rPr>
              <a:t>Khaf</a:t>
            </a:r>
            <a:r>
              <a:rPr lang="en-US" sz="1600" i="1" dirty="0" smtClean="0">
                <a:latin typeface="Arial Rounded MT Bold" pitchFamily="34" charset="0"/>
              </a:rPr>
              <a:t> )18:87</a:t>
            </a:r>
            <a:endParaRPr lang="en-ZA" sz="1600" dirty="0" smtClean="0">
              <a:latin typeface="Arial Rounded MT Bold" pitchFamily="34" charset="0"/>
            </a:endParaRPr>
          </a:p>
          <a:p>
            <a:r>
              <a:rPr lang="en-US" sz="1600" b="1" i="1" dirty="0" smtClean="0">
                <a:latin typeface="Arial Rounded MT Bold" pitchFamily="34" charset="0"/>
              </a:rPr>
              <a:t> </a:t>
            </a:r>
            <a:endParaRPr lang="en-ZA" sz="1600" dirty="0" smtClean="0">
              <a:latin typeface="Arial Rounded MT Bold"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ed Rectangle 9"/>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lvl="0" fontAlgn="base">
              <a:spcBef>
                <a:spcPct val="0"/>
              </a:spcBef>
              <a:spcAft>
                <a:spcPct val="0"/>
              </a:spcAft>
            </a:pPr>
            <a:endParaRPr lang="en-US" dirty="0" smtClean="0">
              <a:solidFill>
                <a:schemeClr val="tx1"/>
              </a:solidFill>
              <a:latin typeface="Arial Rounded MT Bold" pitchFamily="34" charset="0"/>
              <a:cs typeface="Arial" pitchFamily="34" charset="0"/>
            </a:endParaRPr>
          </a:p>
        </p:txBody>
      </p:sp>
      <p:grpSp>
        <p:nvGrpSpPr>
          <p:cNvPr id="8" name="Group 7"/>
          <p:cNvGrpSpPr/>
          <p:nvPr/>
        </p:nvGrpSpPr>
        <p:grpSpPr>
          <a:xfrm>
            <a:off x="0" y="6072181"/>
            <a:ext cx="9144000" cy="785819"/>
            <a:chOff x="0" y="4643445"/>
            <a:chExt cx="9144000" cy="785819"/>
          </a:xfrm>
        </p:grpSpPr>
        <p:pic>
          <p:nvPicPr>
            <p:cNvPr id="9" name="Picture 8"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7" name="Rounded Rectangle 16"/>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sp>
        <p:nvSpPr>
          <p:cNvPr id="18" name="TextBox 17"/>
          <p:cNvSpPr txBox="1"/>
          <p:nvPr/>
        </p:nvSpPr>
        <p:spPr>
          <a:xfrm>
            <a:off x="428596" y="500042"/>
            <a:ext cx="8286808" cy="2431435"/>
          </a:xfrm>
          <a:prstGeom prst="rect">
            <a:avLst/>
          </a:prstGeom>
          <a:noFill/>
        </p:spPr>
        <p:txBody>
          <a:bodyPr wrap="square" rtlCol="0">
            <a:spAutoFit/>
          </a:bodyPr>
          <a:lstStyle/>
          <a:p>
            <a:pPr algn="ctr"/>
            <a:r>
              <a:rPr lang="en-US" b="1" dirty="0" smtClean="0">
                <a:latin typeface="Arial Rounded MT Bold" pitchFamily="34" charset="0"/>
              </a:rPr>
              <a:t>Sometimes the Quran blends encouragement and discouragement in the same text:</a:t>
            </a:r>
          </a:p>
          <a:p>
            <a:endParaRPr lang="en-ZA" dirty="0" smtClean="0">
              <a:latin typeface="Arial Rounded MT Bold" pitchFamily="34" charset="0"/>
            </a:endParaRPr>
          </a:p>
          <a:p>
            <a:r>
              <a:rPr lang="en-US" sz="1600" dirty="0" smtClean="0">
                <a:latin typeface="Arial Rounded MT Bold" pitchFamily="34" charset="0"/>
              </a:rPr>
              <a:t>“Then as to those who believe in Allah and do righteous deeds, He shall render them their rewards in full and increase them even more from His bounty. But as for those who become disdainful of His worship and grow arrogant He shall torment them with a most painful torment. And they shall not find for themselves apart from Allah either patron or supporter”</a:t>
            </a:r>
            <a:r>
              <a:rPr lang="en-US" sz="1600" b="1" dirty="0" smtClean="0">
                <a:latin typeface="Arial Rounded MT Bold" pitchFamily="34" charset="0"/>
              </a:rPr>
              <a:t> </a:t>
            </a:r>
            <a:r>
              <a:rPr lang="en-US" sz="1600" i="1" dirty="0" smtClean="0">
                <a:latin typeface="Arial Rounded MT Bold" pitchFamily="34" charset="0"/>
              </a:rPr>
              <a:t>(</a:t>
            </a:r>
            <a:r>
              <a:rPr lang="en-US" sz="1600" i="1" dirty="0" err="1" smtClean="0">
                <a:latin typeface="Arial Rounded MT Bold" pitchFamily="34" charset="0"/>
              </a:rPr>
              <a:t>Surat</a:t>
            </a:r>
            <a:r>
              <a:rPr lang="en-US" sz="1600" i="1" dirty="0" smtClean="0">
                <a:latin typeface="Arial Rounded MT Bold" pitchFamily="34" charset="0"/>
              </a:rPr>
              <a:t> Al </a:t>
            </a:r>
            <a:r>
              <a:rPr lang="en-US" sz="1600" i="1" dirty="0" err="1" smtClean="0">
                <a:latin typeface="Arial Rounded MT Bold" pitchFamily="34" charset="0"/>
              </a:rPr>
              <a:t>Nisa</a:t>
            </a:r>
            <a:r>
              <a:rPr lang="en-US" sz="1600" i="1" dirty="0" smtClean="0">
                <a:latin typeface="Arial Rounded MT Bold" pitchFamily="34" charset="0"/>
              </a:rPr>
              <a:t>) 4:173</a:t>
            </a:r>
            <a:endParaRPr lang="en-ZA" sz="1600" dirty="0" smtClean="0">
              <a:latin typeface="Arial Rounded MT Bold" pitchFamily="34" charset="0"/>
            </a:endParaRPr>
          </a:p>
          <a:p>
            <a:endParaRPr lang="en-ZA" dirty="0"/>
          </a:p>
        </p:txBody>
      </p:sp>
      <p:pic>
        <p:nvPicPr>
          <p:cNvPr id="2050" name="Picture 2" descr="http://thyblackman.com/wp-content/uploads/2013/01/encourage-discourage.jpg">
            <a:hlinkClick r:id="rId5"/>
          </p:cNvPr>
          <p:cNvPicPr>
            <a:picLocks noChangeAspect="1" noChangeArrowheads="1"/>
          </p:cNvPicPr>
          <p:nvPr/>
        </p:nvPicPr>
        <p:blipFill>
          <a:blip r:embed="rId6"/>
          <a:srcRect/>
          <a:stretch>
            <a:fillRect/>
          </a:stretch>
        </p:blipFill>
        <p:spPr bwMode="auto">
          <a:xfrm>
            <a:off x="2857488" y="3000372"/>
            <a:ext cx="3333773" cy="2500330"/>
          </a:xfrm>
          <a:prstGeom prst="rect">
            <a:avLst/>
          </a:prstGeom>
          <a:ln>
            <a:noFill/>
          </a:ln>
          <a:effectLst>
            <a:softEdge rad="112500"/>
          </a:effectLst>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9"/>
          <p:cNvSpPr/>
          <p:nvPr/>
        </p:nvSpPr>
        <p:spPr>
          <a:xfrm>
            <a:off x="214282" y="285728"/>
            <a:ext cx="8786874" cy="564360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24577" name="Rectangle 1"/>
          <p:cNvSpPr>
            <a:spLocks noChangeArrowheads="1"/>
          </p:cNvSpPr>
          <p:nvPr/>
        </p:nvSpPr>
        <p:spPr bwMode="auto">
          <a:xfrm>
            <a:off x="357158" y="500042"/>
            <a:ext cx="850112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b="1" dirty="0" smtClean="0">
                <a:latin typeface="Arial Rounded MT Bold" pitchFamily="34" charset="0"/>
              </a:rPr>
              <a:t>Edifying by good example:</a:t>
            </a:r>
          </a:p>
          <a:p>
            <a:pPr algn="ctr"/>
            <a:endParaRPr lang="en-US" b="1" dirty="0" smtClean="0">
              <a:latin typeface="Arial Rounded MT Bold" pitchFamily="34" charset="0"/>
            </a:endParaRPr>
          </a:p>
          <a:p>
            <a:endParaRPr lang="en-ZA" sz="1600" dirty="0" smtClean="0">
              <a:latin typeface="Arial Rounded MT Bold" pitchFamily="34" charset="0"/>
            </a:endParaRPr>
          </a:p>
          <a:p>
            <a:r>
              <a:rPr lang="en-US" sz="1600" dirty="0" smtClean="0">
                <a:latin typeface="Arial Rounded MT Bold" pitchFamily="34" charset="0"/>
              </a:rPr>
              <a:t>If educators wish their instruction to have value, they must practice what they preach. According to the Quran, educators whose deeds do not match their words commit an act most hateful to God:</a:t>
            </a:r>
          </a:p>
          <a:p>
            <a:endParaRPr lang="en-ZA" sz="1600" dirty="0" smtClean="0">
              <a:latin typeface="Arial Rounded MT Bold" pitchFamily="34" charset="0"/>
            </a:endParaRPr>
          </a:p>
          <a:p>
            <a:r>
              <a:rPr lang="en-US" sz="1600" dirty="0" smtClean="0">
                <a:latin typeface="Arial Rounded MT Bold" pitchFamily="34" charset="0"/>
              </a:rPr>
              <a:t>“O you who believe! Why do you say what you do not so? It is greatly abhorrent in the sight of Allah that you say what you do not do” </a:t>
            </a:r>
            <a:r>
              <a:rPr lang="en-US" sz="1600" b="1" i="1" dirty="0" smtClean="0">
                <a:latin typeface="Arial Rounded MT Bold" pitchFamily="34" charset="0"/>
              </a:rPr>
              <a:t>(</a:t>
            </a:r>
            <a:r>
              <a:rPr lang="en-US" sz="1600" b="1" i="1" dirty="0" err="1" smtClean="0">
                <a:latin typeface="Arial Rounded MT Bold" pitchFamily="34" charset="0"/>
              </a:rPr>
              <a:t>Surat</a:t>
            </a:r>
            <a:r>
              <a:rPr lang="en-US" sz="1600" b="1" i="1" dirty="0" smtClean="0">
                <a:latin typeface="Arial Rounded MT Bold" pitchFamily="34" charset="0"/>
              </a:rPr>
              <a:t> Al </a:t>
            </a:r>
            <a:r>
              <a:rPr lang="en-US" sz="1600" b="1" i="1" dirty="0" err="1" smtClean="0">
                <a:latin typeface="Arial Rounded MT Bold" pitchFamily="34" charset="0"/>
              </a:rPr>
              <a:t>Saff</a:t>
            </a:r>
            <a:r>
              <a:rPr lang="en-US" sz="1600" b="1" i="1" dirty="0" smtClean="0">
                <a:latin typeface="Arial Rounded MT Bold" pitchFamily="34" charset="0"/>
              </a:rPr>
              <a:t>) 61:2-3</a:t>
            </a:r>
          </a:p>
          <a:p>
            <a:endParaRPr lang="en-ZA" sz="1600" dirty="0" smtClean="0">
              <a:latin typeface="Arial Rounded MT Bold" pitchFamily="34" charset="0"/>
            </a:endParaRPr>
          </a:p>
          <a:p>
            <a:r>
              <a:rPr lang="en-US" sz="1600" dirty="0" smtClean="0">
                <a:latin typeface="Arial Rounded MT Bold" pitchFamily="34" charset="0"/>
              </a:rPr>
              <a:t>This is but sampling of the teaching methods made use of in the Quran. Highlighting them is not meant to, and should not, detract from the worth of other educational techniques present in the Quran – including education through dialogue, by good admonition or exhortation, by observation. There can be no lack of appreciation for their merits.</a:t>
            </a:r>
          </a:p>
          <a:p>
            <a:endParaRPr lang="en-ZA" sz="1600" dirty="0" smtClean="0">
              <a:latin typeface="Arial Rounded MT Bold" pitchFamily="34" charset="0"/>
            </a:endParaRPr>
          </a:p>
        </p:txBody>
      </p:sp>
      <p:grpSp>
        <p:nvGrpSpPr>
          <p:cNvPr id="9" name="Group 8"/>
          <p:cNvGrpSpPr/>
          <p:nvPr/>
        </p:nvGrpSpPr>
        <p:grpSpPr>
          <a:xfrm>
            <a:off x="0" y="6072181"/>
            <a:ext cx="9144000" cy="785819"/>
            <a:chOff x="0" y="4643445"/>
            <a:chExt cx="9144000" cy="785819"/>
          </a:xfrm>
        </p:grpSpPr>
        <p:pic>
          <p:nvPicPr>
            <p:cNvPr id="15" name="Picture 14"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 Diagonal Corner Rectangle 9"/>
          <p:cNvSpPr/>
          <p:nvPr/>
        </p:nvSpPr>
        <p:spPr>
          <a:xfrm>
            <a:off x="214282" y="571480"/>
            <a:ext cx="8715436" cy="4857784"/>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grpSp>
        <p:nvGrpSpPr>
          <p:cNvPr id="8" name="Group 7"/>
          <p:cNvGrpSpPr/>
          <p:nvPr/>
        </p:nvGrpSpPr>
        <p:grpSpPr>
          <a:xfrm>
            <a:off x="0" y="6072181"/>
            <a:ext cx="9144000" cy="785819"/>
            <a:chOff x="0" y="4643445"/>
            <a:chExt cx="9144000" cy="785819"/>
          </a:xfrm>
        </p:grpSpPr>
        <p:pic>
          <p:nvPicPr>
            <p:cNvPr id="9" name="Picture 8"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7" name="Rounded Rectangle 16"/>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the </a:t>
              </a:r>
              <a:r>
                <a:rPr lang="en-ZA" sz="1600" b="1" smtClean="0">
                  <a:latin typeface="Arial Rounded MT Bold" pitchFamily="34" charset="0"/>
                </a:rPr>
                <a:t>Quraan</a:t>
              </a:r>
              <a:endParaRPr lang="en-ZA" sz="1600" b="1" dirty="0">
                <a:latin typeface="Arial Rounded MT Bold" pitchFamily="34" charset="0"/>
              </a:endParaRPr>
            </a:p>
          </p:txBody>
        </p:sp>
      </p:grpSp>
      <p:sp>
        <p:nvSpPr>
          <p:cNvPr id="18" name="TextBox 17"/>
          <p:cNvSpPr txBox="1"/>
          <p:nvPr/>
        </p:nvSpPr>
        <p:spPr>
          <a:xfrm>
            <a:off x="285720" y="928670"/>
            <a:ext cx="8501122" cy="2554545"/>
          </a:xfrm>
          <a:prstGeom prst="rect">
            <a:avLst/>
          </a:prstGeom>
          <a:noFill/>
        </p:spPr>
        <p:txBody>
          <a:bodyPr wrap="square" rtlCol="0">
            <a:spAutoFit/>
          </a:bodyPr>
          <a:lstStyle/>
          <a:p>
            <a:r>
              <a:rPr lang="en-US" sz="1600" dirty="0" smtClean="0">
                <a:latin typeface="Arial Rounded MT Bold" pitchFamily="34" charset="0"/>
              </a:rPr>
              <a:t>The Quran makes use of diverse educational techniques within a framework of a precise systematic educational approach that aims to produce an integrated  and balanced human being.</a:t>
            </a:r>
          </a:p>
          <a:p>
            <a:endParaRPr lang="en-US" sz="1600" dirty="0" smtClean="0">
              <a:latin typeface="Arial Rounded MT Bold" pitchFamily="34" charset="0"/>
            </a:endParaRPr>
          </a:p>
          <a:p>
            <a:endParaRPr lang="en-ZA" sz="1600" dirty="0" smtClean="0">
              <a:latin typeface="Arial Rounded MT Bold" pitchFamily="34" charset="0"/>
            </a:endParaRPr>
          </a:p>
          <a:p>
            <a:r>
              <a:rPr lang="en-US" sz="1600" dirty="0" err="1" smtClean="0">
                <a:latin typeface="Arial Rounded MT Bold" pitchFamily="34" charset="0"/>
              </a:rPr>
              <a:t>Quranic</a:t>
            </a:r>
            <a:r>
              <a:rPr lang="en-US" sz="1600" dirty="0" smtClean="0">
                <a:latin typeface="Arial Rounded MT Bold" pitchFamily="34" charset="0"/>
              </a:rPr>
              <a:t> educational theory has, in fact led the way in modeling many educational techniques belaying the pretensions to leadership of the so called modern school of education in the area of development and employment of educational techniques.</a:t>
            </a:r>
            <a:endParaRPr lang="en-ZA" sz="1600" dirty="0" smtClean="0">
              <a:latin typeface="Arial Rounded MT Bold" pitchFamily="34" charset="0"/>
            </a:endParaRPr>
          </a:p>
          <a:p>
            <a:pPr lvl="0" fontAlgn="base">
              <a:spcBef>
                <a:spcPct val="0"/>
              </a:spcBef>
              <a:spcAft>
                <a:spcPct val="0"/>
              </a:spcAft>
            </a:pPr>
            <a:endParaRPr lang="en-US" sz="1600" dirty="0" smtClean="0">
              <a:latin typeface="Arial Rounded MT Bold" pitchFamily="34" charset="0"/>
              <a:cs typeface="Arial" pitchFamily="34" charset="0"/>
            </a:endParaRPr>
          </a:p>
          <a:p>
            <a:endParaRPr lang="en-ZA" sz="1600" dirty="0"/>
          </a:p>
        </p:txBody>
      </p:sp>
      <p:pic>
        <p:nvPicPr>
          <p:cNvPr id="1025" name="Picture 1" descr="C:\Users\myacer\AppData\Local\Microsoft\Windows\INetCache\IE\8GEN8UKW\vector___blackboard_by_misteraibo-d4slucg[1].png"/>
          <p:cNvPicPr>
            <a:picLocks noChangeAspect="1" noChangeArrowheads="1"/>
          </p:cNvPicPr>
          <p:nvPr/>
        </p:nvPicPr>
        <p:blipFill>
          <a:blip r:embed="rId5"/>
          <a:srcRect/>
          <a:stretch>
            <a:fillRect/>
          </a:stretch>
        </p:blipFill>
        <p:spPr bwMode="auto">
          <a:xfrm>
            <a:off x="2643174" y="3143248"/>
            <a:ext cx="3857652" cy="2728226"/>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2073</TotalTime>
  <Words>630</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myacer</dc:creator>
  <cp:lastModifiedBy>Faiza Bloem</cp:lastModifiedBy>
  <cp:revision>132</cp:revision>
  <dcterms:created xsi:type="dcterms:W3CDTF">2014-01-17T19:57:33Z</dcterms:created>
  <dcterms:modified xsi:type="dcterms:W3CDTF">2016-12-07T14:43:39Z</dcterms:modified>
</cp:coreProperties>
</file>